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0"/>
  </p:notesMasterIdLst>
  <p:sldIdLst>
    <p:sldId id="256" r:id="rId2"/>
    <p:sldId id="304" r:id="rId3"/>
    <p:sldId id="303" r:id="rId4"/>
    <p:sldId id="285" r:id="rId5"/>
    <p:sldId id="306" r:id="rId6"/>
    <p:sldId id="307" r:id="rId7"/>
    <p:sldId id="308" r:id="rId8"/>
    <p:sldId id="286" r:id="rId9"/>
    <p:sldId id="310" r:id="rId10"/>
    <p:sldId id="290" r:id="rId11"/>
    <p:sldId id="292" r:id="rId12"/>
    <p:sldId id="293" r:id="rId13"/>
    <p:sldId id="294" r:id="rId14"/>
    <p:sldId id="295" r:id="rId15"/>
    <p:sldId id="296" r:id="rId16"/>
    <p:sldId id="297" r:id="rId17"/>
    <p:sldId id="298" r:id="rId18"/>
    <p:sldId id="311"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4D6"/>
    <a:srgbClr val="FFFFCC"/>
    <a:srgbClr val="F2F6B8"/>
    <a:srgbClr val="EDEE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587" autoAdjust="0"/>
  </p:normalViewPr>
  <p:slideViewPr>
    <p:cSldViewPr snapToGrid="0" snapToObjects="1">
      <p:cViewPr varScale="1">
        <p:scale>
          <a:sx n="97" d="100"/>
          <a:sy n="97" d="100"/>
        </p:scale>
        <p:origin x="1362" y="9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951ABA-3446-463C-9F70-7BA50BA975AB}" type="datetimeFigureOut">
              <a:rPr lang="en-US" smtClean="0"/>
              <a:t>9/18/2020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8AA4E6-7623-4598-9563-83D0FC1AF984}" type="slidenum">
              <a:rPr lang="en-US" smtClean="0"/>
              <a:t>‹#›</a:t>
            </a:fld>
            <a:endParaRPr lang="en-US"/>
          </a:p>
        </p:txBody>
      </p:sp>
    </p:spTree>
    <p:extLst>
      <p:ext uri="{BB962C8B-B14F-4D97-AF65-F5344CB8AC3E}">
        <p14:creationId xmlns:p14="http://schemas.microsoft.com/office/powerpoint/2010/main" val="922112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8AA4E6-7623-4598-9563-83D0FC1AF984}" type="slidenum">
              <a:rPr lang="en-US" smtClean="0"/>
              <a:t>1</a:t>
            </a:fld>
            <a:endParaRPr lang="en-US"/>
          </a:p>
        </p:txBody>
      </p:sp>
    </p:spTree>
    <p:extLst>
      <p:ext uri="{BB962C8B-B14F-4D97-AF65-F5344CB8AC3E}">
        <p14:creationId xmlns:p14="http://schemas.microsoft.com/office/powerpoint/2010/main" val="2046208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8AA4E6-7623-4598-9563-83D0FC1AF984}" type="slidenum">
              <a:rPr lang="en-US" smtClean="0"/>
              <a:t>18</a:t>
            </a:fld>
            <a:endParaRPr lang="en-US"/>
          </a:p>
        </p:txBody>
      </p:sp>
    </p:spTree>
    <p:extLst>
      <p:ext uri="{BB962C8B-B14F-4D97-AF65-F5344CB8AC3E}">
        <p14:creationId xmlns:p14="http://schemas.microsoft.com/office/powerpoint/2010/main" val="1383291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8AA4E6-7623-4598-9563-83D0FC1AF984}" type="slidenum">
              <a:rPr lang="en-US" smtClean="0"/>
              <a:t>2</a:t>
            </a:fld>
            <a:endParaRPr lang="en-US"/>
          </a:p>
        </p:txBody>
      </p:sp>
    </p:spTree>
    <p:extLst>
      <p:ext uri="{BB962C8B-B14F-4D97-AF65-F5344CB8AC3E}">
        <p14:creationId xmlns:p14="http://schemas.microsoft.com/office/powerpoint/2010/main" val="3712204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8AA4E6-7623-4598-9563-83D0FC1AF984}" type="slidenum">
              <a:rPr lang="en-US" smtClean="0"/>
              <a:t>5</a:t>
            </a:fld>
            <a:endParaRPr lang="en-US"/>
          </a:p>
        </p:txBody>
      </p:sp>
    </p:spTree>
    <p:extLst>
      <p:ext uri="{BB962C8B-B14F-4D97-AF65-F5344CB8AC3E}">
        <p14:creationId xmlns:p14="http://schemas.microsoft.com/office/powerpoint/2010/main" val="2882817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8AA4E6-7623-4598-9563-83D0FC1AF984}" type="slidenum">
              <a:rPr lang="en-US" smtClean="0"/>
              <a:t>6</a:t>
            </a:fld>
            <a:endParaRPr lang="en-US"/>
          </a:p>
        </p:txBody>
      </p:sp>
    </p:spTree>
    <p:extLst>
      <p:ext uri="{BB962C8B-B14F-4D97-AF65-F5344CB8AC3E}">
        <p14:creationId xmlns:p14="http://schemas.microsoft.com/office/powerpoint/2010/main" val="3283767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8AA4E6-7623-4598-9563-83D0FC1AF984}" type="slidenum">
              <a:rPr lang="en-US" smtClean="0"/>
              <a:t>8</a:t>
            </a:fld>
            <a:endParaRPr lang="en-US"/>
          </a:p>
        </p:txBody>
      </p:sp>
    </p:spTree>
    <p:extLst>
      <p:ext uri="{BB962C8B-B14F-4D97-AF65-F5344CB8AC3E}">
        <p14:creationId xmlns:p14="http://schemas.microsoft.com/office/powerpoint/2010/main" val="1564891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8AA4E6-7623-4598-9563-83D0FC1AF984}" type="slidenum">
              <a:rPr lang="en-US" smtClean="0"/>
              <a:t>10</a:t>
            </a:fld>
            <a:endParaRPr lang="en-US"/>
          </a:p>
        </p:txBody>
      </p:sp>
    </p:spTree>
    <p:extLst>
      <p:ext uri="{BB962C8B-B14F-4D97-AF65-F5344CB8AC3E}">
        <p14:creationId xmlns:p14="http://schemas.microsoft.com/office/powerpoint/2010/main" val="4003556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8AA4E6-7623-4598-9563-83D0FC1AF984}" type="slidenum">
              <a:rPr lang="en-US" smtClean="0"/>
              <a:t>13</a:t>
            </a:fld>
            <a:endParaRPr lang="en-US"/>
          </a:p>
        </p:txBody>
      </p:sp>
    </p:spTree>
    <p:extLst>
      <p:ext uri="{BB962C8B-B14F-4D97-AF65-F5344CB8AC3E}">
        <p14:creationId xmlns:p14="http://schemas.microsoft.com/office/powerpoint/2010/main" val="4003556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8AA4E6-7623-4598-9563-83D0FC1AF984}" type="slidenum">
              <a:rPr lang="en-US" smtClean="0"/>
              <a:t>16</a:t>
            </a:fld>
            <a:endParaRPr lang="en-US"/>
          </a:p>
        </p:txBody>
      </p:sp>
    </p:spTree>
    <p:extLst>
      <p:ext uri="{BB962C8B-B14F-4D97-AF65-F5344CB8AC3E}">
        <p14:creationId xmlns:p14="http://schemas.microsoft.com/office/powerpoint/2010/main" val="4003556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8AA4E6-7623-4598-9563-83D0FC1AF984}" type="slidenum">
              <a:rPr lang="en-US" smtClean="0"/>
              <a:t>17</a:t>
            </a:fld>
            <a:endParaRPr lang="en-US"/>
          </a:p>
        </p:txBody>
      </p:sp>
    </p:spTree>
    <p:extLst>
      <p:ext uri="{BB962C8B-B14F-4D97-AF65-F5344CB8AC3E}">
        <p14:creationId xmlns:p14="http://schemas.microsoft.com/office/powerpoint/2010/main" val="3259732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66B35D83-1C90-674A-908E-D61D13BA54A8}" type="datetimeFigureOut">
              <a:rPr lang="en-US" smtClean="0"/>
              <a:t>9/18/2020</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BC433E3F-1EB1-5843-B37D-B877C792F17B}"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6B35D83-1C90-674A-908E-D61D13BA54A8}" type="datetimeFigureOut">
              <a:rPr lang="en-US" smtClean="0"/>
              <a:t>9/18/2020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433E3F-1EB1-5843-B37D-B877C792F17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66B35D83-1C90-674A-908E-D61D13BA54A8}" type="datetimeFigureOut">
              <a:rPr lang="en-US" smtClean="0"/>
              <a:t>9/18/2020</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BC433E3F-1EB1-5843-B37D-B877C792F17B}"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66B35D83-1C90-674A-908E-D61D13BA54A8}" type="datetimeFigureOut">
              <a:rPr lang="en-US" smtClean="0"/>
              <a:t>9/18/2020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C433E3F-1EB1-5843-B37D-B877C792F17B}" type="slidenum">
              <a:rPr lang="en-US" smtClean="0"/>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66B35D83-1C90-674A-908E-D61D13BA54A8}" type="datetimeFigureOut">
              <a:rPr lang="en-US" smtClean="0"/>
              <a:t>9/18/2020</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BC433E3F-1EB1-5843-B37D-B877C792F17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66B35D83-1C90-674A-908E-D61D13BA54A8}" type="datetimeFigureOut">
              <a:rPr lang="en-US" smtClean="0"/>
              <a:t>9/18/2020</a:t>
            </a:fld>
            <a:endParaRPr lang="en-US"/>
          </a:p>
        </p:txBody>
      </p:sp>
      <p:sp>
        <p:nvSpPr>
          <p:cNvPr id="10" name="Slide Number Placeholder 9"/>
          <p:cNvSpPr>
            <a:spLocks noGrp="1"/>
          </p:cNvSpPr>
          <p:nvPr>
            <p:ph type="sldNum" sz="quarter" idx="16"/>
          </p:nvPr>
        </p:nvSpPr>
        <p:spPr/>
        <p:txBody>
          <a:bodyPr rtlCol="0"/>
          <a:lstStyle/>
          <a:p>
            <a:fld id="{BC433E3F-1EB1-5843-B37D-B877C792F17B}" type="slidenum">
              <a:rPr lang="en-US" smtClean="0"/>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66B35D83-1C90-674A-908E-D61D13BA54A8}" type="datetimeFigureOut">
              <a:rPr lang="en-US" smtClean="0"/>
              <a:t>9/18/2020</a:t>
            </a:fld>
            <a:endParaRPr lang="en-US"/>
          </a:p>
        </p:txBody>
      </p:sp>
      <p:sp>
        <p:nvSpPr>
          <p:cNvPr id="12" name="Slide Number Placeholder 11"/>
          <p:cNvSpPr>
            <a:spLocks noGrp="1"/>
          </p:cNvSpPr>
          <p:nvPr>
            <p:ph type="sldNum" sz="quarter" idx="16"/>
          </p:nvPr>
        </p:nvSpPr>
        <p:spPr/>
        <p:txBody>
          <a:bodyPr rtlCol="0"/>
          <a:lstStyle/>
          <a:p>
            <a:fld id="{BC433E3F-1EB1-5843-B37D-B877C792F17B}" type="slidenum">
              <a:rPr lang="en-US" smtClean="0"/>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66B35D83-1C90-674A-908E-D61D13BA54A8}" type="datetimeFigureOut">
              <a:rPr lang="en-US" smtClean="0"/>
              <a:t>9/18/2020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C433E3F-1EB1-5843-B37D-B877C792F17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B35D83-1C90-674A-908E-D61D13BA54A8}" type="datetimeFigureOut">
              <a:rPr lang="en-US" smtClean="0"/>
              <a:t>9/18/2020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BC433E3F-1EB1-5843-B37D-B877C792F17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66B35D83-1C90-674A-908E-D61D13BA54A8}" type="datetimeFigureOut">
              <a:rPr lang="en-US" smtClean="0"/>
              <a:t>9/18/2020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BC433E3F-1EB1-5843-B37D-B877C792F17B}" type="slidenum">
              <a:rPr lang="en-US" smtClean="0"/>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66B35D83-1C90-674A-908E-D61D13BA54A8}" type="datetimeFigureOut">
              <a:rPr lang="en-US" smtClean="0"/>
              <a:t>9/18/2020</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BC433E3F-1EB1-5843-B37D-B877C792F17B}" type="slidenum">
              <a:rPr lang="en-US" smtClean="0"/>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Drag picture to placeholder or click icon to add</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66B35D83-1C90-674A-908E-D61D13BA54A8}" type="datetimeFigureOut">
              <a:rPr lang="en-US" smtClean="0"/>
              <a:t>9/18/2020</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BC433E3F-1EB1-5843-B37D-B877C792F17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3230" y="531400"/>
            <a:ext cx="7339321" cy="2379391"/>
          </a:xfrm>
        </p:spPr>
        <p:txBody>
          <a:bodyPr>
            <a:normAutofit/>
          </a:bodyPr>
          <a:lstStyle/>
          <a:p>
            <a:pPr algn="ctr"/>
            <a:r>
              <a:rPr lang="en-US" dirty="0"/>
              <a:t>Peer Observations of teaching during covid-19</a:t>
            </a:r>
          </a:p>
        </p:txBody>
      </p:sp>
      <p:sp>
        <p:nvSpPr>
          <p:cNvPr id="3" name="Subtitle 2"/>
          <p:cNvSpPr>
            <a:spLocks noGrp="1"/>
          </p:cNvSpPr>
          <p:nvPr>
            <p:ph type="subTitle" idx="1"/>
          </p:nvPr>
        </p:nvSpPr>
        <p:spPr>
          <a:xfrm>
            <a:off x="1219200" y="3489757"/>
            <a:ext cx="6705600" cy="1291904"/>
          </a:xfrm>
          <a:solidFill>
            <a:schemeClr val="accent4">
              <a:lumMod val="40000"/>
              <a:lumOff val="60000"/>
            </a:schemeClr>
          </a:solidFill>
        </p:spPr>
        <p:txBody>
          <a:bodyPr>
            <a:normAutofit lnSpcReduction="10000"/>
          </a:bodyPr>
          <a:lstStyle/>
          <a:p>
            <a:pPr algn="ctr"/>
            <a:r>
              <a:rPr lang="en-US" dirty="0">
                <a:solidFill>
                  <a:schemeClr val="bg1"/>
                </a:solidFill>
              </a:rPr>
              <a:t>Matthew </a:t>
            </a:r>
            <a:r>
              <a:rPr lang="en-US" dirty="0" err="1">
                <a:solidFill>
                  <a:schemeClr val="bg1"/>
                </a:solidFill>
              </a:rPr>
              <a:t>Paolucci</a:t>
            </a:r>
            <a:r>
              <a:rPr lang="en-US" dirty="0">
                <a:solidFill>
                  <a:schemeClr val="bg1"/>
                </a:solidFill>
              </a:rPr>
              <a:t> Callahan, PhD</a:t>
            </a:r>
          </a:p>
          <a:p>
            <a:pPr algn="ctr"/>
            <a:r>
              <a:rPr lang="en-US" dirty="0">
                <a:solidFill>
                  <a:schemeClr val="bg1"/>
                </a:solidFill>
              </a:rPr>
              <a:t>Center for Teaching and Educational Technology Sonoma State University</a:t>
            </a:r>
          </a:p>
        </p:txBody>
      </p:sp>
    </p:spTree>
    <p:extLst>
      <p:ext uri="{BB962C8B-B14F-4D97-AF65-F5344CB8AC3E}">
        <p14:creationId xmlns:p14="http://schemas.microsoft.com/office/powerpoint/2010/main" val="3109305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chemeClr val="tx1"/>
                </a:solidFill>
              </a:rPr>
              <a:t>1. Syllabus and Course Design</a:t>
            </a:r>
          </a:p>
        </p:txBody>
      </p:sp>
      <p:pic>
        <p:nvPicPr>
          <p:cNvPr id="3074" name="Picture 2" descr="Checkl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399" y="3481196"/>
            <a:ext cx="2134052" cy="2134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Syllab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2713" y="3560359"/>
            <a:ext cx="2003879" cy="2463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descr="Grading scale from excellent to po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8822" y="3608062"/>
            <a:ext cx="2857500"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499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Hallmarks of excellent syllabi</a:t>
            </a:r>
          </a:p>
        </p:txBody>
      </p:sp>
      <p:sp>
        <p:nvSpPr>
          <p:cNvPr id="5" name="Content Placeholder 4"/>
          <p:cNvSpPr>
            <a:spLocks noGrp="1"/>
          </p:cNvSpPr>
          <p:nvPr>
            <p:ph sz="quarter" idx="1"/>
          </p:nvPr>
        </p:nvSpPr>
        <p:spPr>
          <a:xfrm>
            <a:off x="1" y="1785257"/>
            <a:ext cx="5893938" cy="3741058"/>
          </a:xfrm>
          <a:ln>
            <a:solidFill>
              <a:schemeClr val="tx1"/>
            </a:solidFill>
          </a:ln>
        </p:spPr>
        <p:txBody>
          <a:bodyPr>
            <a:normAutofit/>
          </a:bodyPr>
          <a:lstStyle/>
          <a:p>
            <a:pPr marL="0" indent="0">
              <a:buNone/>
            </a:pPr>
            <a:r>
              <a:rPr lang="en-US" sz="2400" dirty="0"/>
              <a:t>Organized: Course schedule, content and due dates </a:t>
            </a:r>
          </a:p>
          <a:p>
            <a:pPr marL="0" indent="0">
              <a:buNone/>
            </a:pPr>
            <a:r>
              <a:rPr lang="en-US" sz="2400" dirty="0"/>
              <a:t>Evaluation and expectations are crystal clear</a:t>
            </a:r>
          </a:p>
          <a:p>
            <a:pPr marL="0" indent="0">
              <a:buNone/>
            </a:pPr>
            <a:r>
              <a:rPr lang="en-US" sz="2400" dirty="0"/>
              <a:t>Learning is not over or under assessed</a:t>
            </a:r>
          </a:p>
          <a:p>
            <a:pPr marL="0" indent="0">
              <a:buNone/>
            </a:pPr>
            <a:r>
              <a:rPr lang="en-US" sz="2400" dirty="0"/>
              <a:t>Tone of syllabus engages (versus discourages) the learner</a:t>
            </a:r>
          </a:p>
          <a:p>
            <a:pPr marL="0" indent="0">
              <a:buNone/>
            </a:pPr>
            <a:endParaRPr lang="en-US" sz="2400" dirty="0"/>
          </a:p>
          <a:p>
            <a:pPr marL="0" indent="0">
              <a:buNone/>
            </a:pPr>
            <a:endParaRPr lang="en-US" dirty="0"/>
          </a:p>
          <a:p>
            <a:pPr marL="0" indent="0">
              <a:buNone/>
            </a:pPr>
            <a:endParaRPr lang="en-US" dirty="0"/>
          </a:p>
          <a:p>
            <a:pPr marL="0" indent="0" algn="ctr">
              <a:buNone/>
            </a:pPr>
            <a:endParaRPr lang="en-US" dirty="0"/>
          </a:p>
          <a:p>
            <a:pPr marL="0" indent="0">
              <a:buNone/>
            </a:pPr>
            <a:endParaRPr lang="en-US" dirty="0"/>
          </a:p>
        </p:txBody>
      </p:sp>
      <p:pic>
        <p:nvPicPr>
          <p:cNvPr id="4098" name="Picture 2" descr="The cover of &quot;Aligning for Learning Strategies for Teaching Effectiveness&quot; by Donald H. Wulff, Edi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3939" y="1531258"/>
            <a:ext cx="2988224" cy="4573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descr="Gold sta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5571" y="5718629"/>
            <a:ext cx="1139371" cy="1139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154057" y="6216134"/>
            <a:ext cx="2844220" cy="369332"/>
          </a:xfrm>
          <a:prstGeom prst="rect">
            <a:avLst/>
          </a:prstGeom>
          <a:noFill/>
        </p:spPr>
        <p:txBody>
          <a:bodyPr wrap="square" rtlCol="0">
            <a:spAutoFit/>
          </a:bodyPr>
          <a:lstStyle/>
          <a:p>
            <a:r>
              <a:rPr lang="en-US" dirty="0"/>
              <a:t>Highly recommend this book</a:t>
            </a:r>
          </a:p>
        </p:txBody>
      </p:sp>
    </p:spTree>
    <p:extLst>
      <p:ext uri="{BB962C8B-B14F-4D97-AF65-F5344CB8AC3E}">
        <p14:creationId xmlns:p14="http://schemas.microsoft.com/office/powerpoint/2010/main" val="180431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Reviewing a Syllabus </a:t>
            </a:r>
          </a:p>
        </p:txBody>
      </p:sp>
      <p:sp>
        <p:nvSpPr>
          <p:cNvPr id="5" name="Content Placeholder 4"/>
          <p:cNvSpPr>
            <a:spLocks noGrp="1"/>
          </p:cNvSpPr>
          <p:nvPr>
            <p:ph sz="quarter" idx="1"/>
          </p:nvPr>
        </p:nvSpPr>
        <p:spPr>
          <a:xfrm>
            <a:off x="609600" y="1589567"/>
            <a:ext cx="3886200" cy="3229176"/>
          </a:xfrm>
          <a:ln>
            <a:solidFill>
              <a:schemeClr val="tx1"/>
            </a:solidFill>
          </a:ln>
        </p:spPr>
        <p:txBody>
          <a:bodyPr/>
          <a:lstStyle/>
          <a:p>
            <a:pPr marL="0" indent="0">
              <a:buNone/>
            </a:pPr>
            <a:r>
              <a:rPr lang="en-US" u="sng" dirty="0"/>
              <a:t>Areas of concern</a:t>
            </a:r>
          </a:p>
          <a:p>
            <a:pPr marL="0" indent="0">
              <a:buNone/>
            </a:pPr>
            <a:r>
              <a:rPr lang="en-US" dirty="0"/>
              <a:t>Content problems</a:t>
            </a:r>
          </a:p>
          <a:p>
            <a:pPr marL="0" indent="0">
              <a:buNone/>
            </a:pPr>
            <a:r>
              <a:rPr lang="en-US" dirty="0"/>
              <a:t>Evaluation not clear</a:t>
            </a:r>
          </a:p>
          <a:p>
            <a:pPr marL="0" indent="0">
              <a:buNone/>
            </a:pPr>
            <a:r>
              <a:rPr lang="en-US" dirty="0"/>
              <a:t>No/vague schedule</a:t>
            </a:r>
          </a:p>
          <a:p>
            <a:pPr marL="0" indent="0">
              <a:buNone/>
            </a:pPr>
            <a:r>
              <a:rPr lang="en-US" dirty="0"/>
              <a:t>Unreasonable policies</a:t>
            </a:r>
          </a:p>
          <a:p>
            <a:pPr marL="0" indent="0">
              <a:buNone/>
            </a:pPr>
            <a:r>
              <a:rPr lang="en-US" dirty="0"/>
              <a:t>Punitive tone</a:t>
            </a:r>
          </a:p>
          <a:p>
            <a:pPr marL="0" indent="0">
              <a:buNone/>
            </a:pPr>
            <a:endParaRPr lang="en-US" dirty="0"/>
          </a:p>
        </p:txBody>
      </p:sp>
      <p:sp>
        <p:nvSpPr>
          <p:cNvPr id="6" name="Content Placeholder 5"/>
          <p:cNvSpPr>
            <a:spLocks noGrp="1"/>
          </p:cNvSpPr>
          <p:nvPr>
            <p:ph sz="quarter" idx="2"/>
          </p:nvPr>
        </p:nvSpPr>
        <p:spPr>
          <a:xfrm>
            <a:off x="4844900" y="1589567"/>
            <a:ext cx="4095899" cy="2837290"/>
          </a:xfrm>
          <a:ln>
            <a:solidFill>
              <a:schemeClr val="tx1"/>
            </a:solidFill>
          </a:ln>
        </p:spPr>
        <p:txBody>
          <a:bodyPr/>
          <a:lstStyle/>
          <a:p>
            <a:pPr marL="0" indent="0">
              <a:buNone/>
            </a:pPr>
            <a:r>
              <a:rPr lang="en-US" u="sng" dirty="0"/>
              <a:t>Areas for growth</a:t>
            </a:r>
          </a:p>
          <a:p>
            <a:pPr marL="0" indent="0">
              <a:buNone/>
            </a:pPr>
            <a:r>
              <a:rPr lang="en-US" dirty="0"/>
              <a:t>Over or under assessment</a:t>
            </a:r>
          </a:p>
          <a:p>
            <a:pPr marL="0" indent="0">
              <a:buNone/>
            </a:pPr>
            <a:r>
              <a:rPr lang="en-US" dirty="0"/>
              <a:t>Content suggestions</a:t>
            </a:r>
          </a:p>
        </p:txBody>
      </p:sp>
      <p:pic>
        <p:nvPicPr>
          <p:cNvPr id="5122" name="Picture 2" descr="Houston, we have a probl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914" y="4983054"/>
            <a:ext cx="3107872" cy="1744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descr="A plant growing in a p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8686" y="4811940"/>
            <a:ext cx="3494314" cy="191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5">
            <a:extLst>
              <a:ext uri="{FF2B5EF4-FFF2-40B4-BE49-F238E27FC236}">
                <a16:creationId xmlns:a16="http://schemas.microsoft.com/office/drawing/2014/main" id="{0BAC461D-9BD5-418E-BEB1-562C221C9DF2}"/>
              </a:ext>
            </a:extLst>
          </p:cNvPr>
          <p:cNvSpPr txBox="1">
            <a:spLocks/>
          </p:cNvSpPr>
          <p:nvPr/>
        </p:nvSpPr>
        <p:spPr>
          <a:xfrm>
            <a:off x="4844900" y="4470048"/>
            <a:ext cx="2809947" cy="798385"/>
          </a:xfrm>
          <a:prstGeom prst="rect">
            <a:avLst/>
          </a:prstGeom>
          <a:solidFill>
            <a:srgbClr val="FEF4D6"/>
          </a:solidFill>
          <a:ln>
            <a:solidFill>
              <a:schemeClr val="tx1"/>
            </a:solidFill>
          </a:ln>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defTabSz="914400">
              <a:buNone/>
            </a:pPr>
            <a:r>
              <a:rPr lang="en-US" sz="2400" dirty="0"/>
              <a:t>But consider the context. </a:t>
            </a:r>
          </a:p>
        </p:txBody>
      </p:sp>
    </p:spTree>
    <p:extLst>
      <p:ext uri="{BB962C8B-B14F-4D97-AF65-F5344CB8AC3E}">
        <p14:creationId xmlns:p14="http://schemas.microsoft.com/office/powerpoint/2010/main" val="246601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bg/>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chemeClr val="tx1"/>
                </a:solidFill>
              </a:rPr>
              <a:t>2. Measures of student learning</a:t>
            </a:r>
          </a:p>
        </p:txBody>
      </p:sp>
      <p:pic>
        <p:nvPicPr>
          <p:cNvPr id="3077" name="Picture 5" descr="Grading scale from excellent to po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145" y="3195638"/>
            <a:ext cx="2857500"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descr="Lab repo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9920" y="3195639"/>
            <a:ext cx="2021680" cy="2143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descr="Project butt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0527" y="3400425"/>
            <a:ext cx="2286000" cy="185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4795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7713" y="228600"/>
            <a:ext cx="8795657" cy="990600"/>
          </a:xfrm>
        </p:spPr>
        <p:txBody>
          <a:bodyPr>
            <a:normAutofit/>
          </a:bodyPr>
          <a:lstStyle/>
          <a:p>
            <a:r>
              <a:rPr lang="en-US" sz="3600" dirty="0"/>
              <a:t>Hallmarks of effective measures of learning</a:t>
            </a:r>
          </a:p>
        </p:txBody>
      </p:sp>
      <p:sp>
        <p:nvSpPr>
          <p:cNvPr id="5" name="Content Placeholder 4"/>
          <p:cNvSpPr>
            <a:spLocks noGrp="1"/>
          </p:cNvSpPr>
          <p:nvPr>
            <p:ph sz="quarter" idx="1"/>
          </p:nvPr>
        </p:nvSpPr>
        <p:spPr>
          <a:xfrm>
            <a:off x="217713" y="1600200"/>
            <a:ext cx="5355773" cy="3131457"/>
          </a:xfrm>
          <a:ln>
            <a:solidFill>
              <a:schemeClr val="tx1"/>
            </a:solidFill>
          </a:ln>
        </p:spPr>
        <p:txBody>
          <a:bodyPr>
            <a:normAutofit/>
          </a:bodyPr>
          <a:lstStyle/>
          <a:p>
            <a:pPr marL="0" indent="0">
              <a:buNone/>
            </a:pPr>
            <a:r>
              <a:rPr lang="en-US" dirty="0"/>
              <a:t>Tests/exams/assignments/labs</a:t>
            </a:r>
          </a:p>
          <a:p>
            <a:pPr>
              <a:buClrTx/>
              <a:buFont typeface="Arial" panose="020B0604020202020204" pitchFamily="34" charset="0"/>
              <a:buChar char="•"/>
            </a:pPr>
            <a:r>
              <a:rPr lang="en-US" sz="2400" dirty="0"/>
              <a:t>Frequent and lower stakes</a:t>
            </a:r>
          </a:p>
          <a:p>
            <a:pPr>
              <a:buClrTx/>
              <a:buFont typeface="Arial" panose="020B0604020202020204" pitchFamily="34" charset="0"/>
              <a:buChar char="•"/>
            </a:pPr>
            <a:r>
              <a:rPr lang="en-US" sz="2400" dirty="0"/>
              <a:t>Clear, well-written items</a:t>
            </a:r>
          </a:p>
          <a:p>
            <a:pPr>
              <a:buClrTx/>
              <a:buFont typeface="Arial" panose="020B0604020202020204" pitchFamily="34" charset="0"/>
              <a:buChar char="•"/>
            </a:pPr>
            <a:r>
              <a:rPr lang="en-US" sz="2400" dirty="0"/>
              <a:t>Aligned with primary points  taught</a:t>
            </a:r>
          </a:p>
          <a:p>
            <a:pPr marL="0" indent="0">
              <a:buClrTx/>
              <a:buNone/>
            </a:pPr>
            <a:endParaRPr lang="en-US" sz="2400" dirty="0"/>
          </a:p>
          <a:p>
            <a:pPr marL="0" indent="0">
              <a:buClrTx/>
              <a:buNone/>
            </a:pPr>
            <a:endParaRPr lang="en-US" dirty="0"/>
          </a:p>
        </p:txBody>
      </p:sp>
      <p:pic>
        <p:nvPicPr>
          <p:cNvPr id="1026" name="Picture 2" descr="Scantron being filled o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9674" y="4847771"/>
            <a:ext cx="2803213" cy="1857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Student stressing out during a t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3886" y="4847771"/>
            <a:ext cx="2786743" cy="1857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Examination Blue B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3772" y="1662791"/>
            <a:ext cx="28575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182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Reviewing measures of learning</a:t>
            </a:r>
          </a:p>
        </p:txBody>
      </p:sp>
      <p:sp>
        <p:nvSpPr>
          <p:cNvPr id="5" name="Content Placeholder 4"/>
          <p:cNvSpPr>
            <a:spLocks noGrp="1"/>
          </p:cNvSpPr>
          <p:nvPr>
            <p:ph sz="quarter" idx="1"/>
          </p:nvPr>
        </p:nvSpPr>
        <p:spPr>
          <a:xfrm>
            <a:off x="609600" y="1589567"/>
            <a:ext cx="3886200" cy="2169633"/>
          </a:xfrm>
          <a:ln>
            <a:solidFill>
              <a:schemeClr val="tx1"/>
            </a:solidFill>
          </a:ln>
        </p:spPr>
        <p:txBody>
          <a:bodyPr>
            <a:normAutofit lnSpcReduction="10000"/>
          </a:bodyPr>
          <a:lstStyle/>
          <a:p>
            <a:pPr marL="0" indent="0">
              <a:buNone/>
            </a:pPr>
            <a:r>
              <a:rPr lang="en-US" u="sng" dirty="0"/>
              <a:t>Areas of concern</a:t>
            </a:r>
          </a:p>
          <a:p>
            <a:pPr marL="0" indent="0">
              <a:buNone/>
            </a:pPr>
            <a:r>
              <a:rPr lang="en-US" dirty="0"/>
              <a:t>Lack of clarity </a:t>
            </a:r>
          </a:p>
          <a:p>
            <a:pPr marL="0" indent="0">
              <a:buNone/>
            </a:pPr>
            <a:r>
              <a:rPr lang="en-US" dirty="0"/>
              <a:t>Lack of criteria</a:t>
            </a:r>
          </a:p>
          <a:p>
            <a:pPr marL="0" indent="0">
              <a:buNone/>
            </a:pPr>
            <a:r>
              <a:rPr lang="en-US" dirty="0"/>
              <a:t>Very poorly written items</a:t>
            </a:r>
          </a:p>
          <a:p>
            <a:pPr marL="0" indent="0">
              <a:buNone/>
            </a:pPr>
            <a:endParaRPr lang="en-US" dirty="0"/>
          </a:p>
        </p:txBody>
      </p:sp>
      <p:sp>
        <p:nvSpPr>
          <p:cNvPr id="6" name="Content Placeholder 5"/>
          <p:cNvSpPr>
            <a:spLocks noGrp="1"/>
          </p:cNvSpPr>
          <p:nvPr>
            <p:ph sz="quarter" idx="2"/>
          </p:nvPr>
        </p:nvSpPr>
        <p:spPr>
          <a:xfrm>
            <a:off x="4844900" y="1589567"/>
            <a:ext cx="4095899" cy="2837290"/>
          </a:xfrm>
          <a:ln>
            <a:solidFill>
              <a:schemeClr val="tx1"/>
            </a:solidFill>
          </a:ln>
        </p:spPr>
        <p:txBody>
          <a:bodyPr>
            <a:normAutofit lnSpcReduction="10000"/>
          </a:bodyPr>
          <a:lstStyle/>
          <a:p>
            <a:pPr marL="0" indent="0">
              <a:buNone/>
            </a:pPr>
            <a:r>
              <a:rPr lang="en-US" u="sng" dirty="0"/>
              <a:t>Areas for growth</a:t>
            </a:r>
          </a:p>
          <a:p>
            <a:pPr marL="0" indent="0">
              <a:buNone/>
            </a:pPr>
            <a:r>
              <a:rPr lang="en-US" dirty="0"/>
              <a:t>Professional development on effective testing</a:t>
            </a:r>
          </a:p>
          <a:p>
            <a:pPr marL="0" indent="0">
              <a:buNone/>
            </a:pPr>
            <a:r>
              <a:rPr lang="en-US" dirty="0"/>
              <a:t>Clearer/better rubrics</a:t>
            </a:r>
          </a:p>
          <a:p>
            <a:pPr marL="0" indent="0">
              <a:buNone/>
            </a:pPr>
            <a:r>
              <a:rPr lang="en-US" dirty="0"/>
              <a:t>Ways to deepen/tweak measure</a:t>
            </a:r>
          </a:p>
        </p:txBody>
      </p:sp>
      <p:pic>
        <p:nvPicPr>
          <p:cNvPr id="5122" name="Picture 2" descr="Houston, we have a probl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945" y="4136571"/>
            <a:ext cx="4098855" cy="2300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descr="Plant growing in a p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8686" y="4811940"/>
            <a:ext cx="3494314" cy="191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5">
            <a:extLst>
              <a:ext uri="{FF2B5EF4-FFF2-40B4-BE49-F238E27FC236}">
                <a16:creationId xmlns:a16="http://schemas.microsoft.com/office/drawing/2014/main" id="{7CA145EC-F450-406E-89E4-2D1DAA1455E8}"/>
              </a:ext>
            </a:extLst>
          </p:cNvPr>
          <p:cNvSpPr txBox="1">
            <a:spLocks/>
          </p:cNvSpPr>
          <p:nvPr/>
        </p:nvSpPr>
        <p:spPr>
          <a:xfrm>
            <a:off x="4844900" y="4470048"/>
            <a:ext cx="2809947" cy="798385"/>
          </a:xfrm>
          <a:prstGeom prst="rect">
            <a:avLst/>
          </a:prstGeom>
          <a:solidFill>
            <a:srgbClr val="FEF4D6"/>
          </a:solidFill>
          <a:ln>
            <a:solidFill>
              <a:schemeClr val="tx1"/>
            </a:solidFill>
          </a:ln>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defTabSz="914400">
              <a:buNone/>
            </a:pPr>
            <a:r>
              <a:rPr lang="en-US" sz="2400" dirty="0"/>
              <a:t>But again, consider the context!</a:t>
            </a:r>
          </a:p>
        </p:txBody>
      </p:sp>
    </p:spTree>
    <p:extLst>
      <p:ext uri="{BB962C8B-B14F-4D97-AF65-F5344CB8AC3E}">
        <p14:creationId xmlns:p14="http://schemas.microsoft.com/office/powerpoint/2010/main" val="309771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325960" y="3118886"/>
            <a:ext cx="4059970" cy="1788041"/>
          </a:xfrm>
          <a:solidFill>
            <a:schemeClr val="accent5">
              <a:lumMod val="20000"/>
              <a:lumOff val="80000"/>
            </a:schemeClr>
          </a:solidFill>
          <a:ln>
            <a:solidFill>
              <a:schemeClr val="tx1"/>
            </a:solidFill>
          </a:ln>
        </p:spPr>
        <p:txBody>
          <a:bodyPr>
            <a:normAutofit/>
          </a:bodyPr>
          <a:lstStyle/>
          <a:p>
            <a:pPr algn="ctr"/>
            <a:r>
              <a:rPr lang="en-US" sz="2400" u="sng" dirty="0">
                <a:solidFill>
                  <a:schemeClr val="tx1"/>
                </a:solidFill>
              </a:rPr>
              <a:t>Synchronous Courses</a:t>
            </a:r>
          </a:p>
          <a:p>
            <a:pPr algn="ctr"/>
            <a:r>
              <a:rPr lang="en-US" sz="2400" dirty="0">
                <a:solidFill>
                  <a:schemeClr val="tx1"/>
                </a:solidFill>
              </a:rPr>
              <a:t>Observe a zoom session</a:t>
            </a:r>
          </a:p>
          <a:p>
            <a:pPr algn="ctr"/>
            <a:r>
              <a:rPr lang="en-US" sz="2400" dirty="0">
                <a:solidFill>
                  <a:schemeClr val="tx1"/>
                </a:solidFill>
              </a:rPr>
              <a:t>A limited number of classes meet in person</a:t>
            </a:r>
          </a:p>
          <a:p>
            <a:pPr algn="ctr"/>
            <a:endParaRPr lang="en-US" sz="2400" dirty="0">
              <a:solidFill>
                <a:schemeClr val="tx1"/>
              </a:solidFill>
            </a:endParaRPr>
          </a:p>
        </p:txBody>
      </p:sp>
      <p:sp>
        <p:nvSpPr>
          <p:cNvPr id="5" name="Title 4"/>
          <p:cNvSpPr>
            <a:spLocks noGrp="1"/>
          </p:cNvSpPr>
          <p:nvPr>
            <p:ph type="title"/>
          </p:nvPr>
        </p:nvSpPr>
        <p:spPr/>
        <p:txBody>
          <a:bodyPr>
            <a:normAutofit fontScale="90000"/>
          </a:bodyPr>
          <a:lstStyle/>
          <a:p>
            <a:r>
              <a:rPr lang="en-US" dirty="0">
                <a:solidFill>
                  <a:schemeClr val="tx1"/>
                </a:solidFill>
              </a:rPr>
              <a:t>3. Observing remote “class sessions”</a:t>
            </a:r>
          </a:p>
        </p:txBody>
      </p:sp>
      <p:sp>
        <p:nvSpPr>
          <p:cNvPr id="7" name="Text Placeholder 5">
            <a:extLst>
              <a:ext uri="{FF2B5EF4-FFF2-40B4-BE49-F238E27FC236}">
                <a16:creationId xmlns:a16="http://schemas.microsoft.com/office/drawing/2014/main" id="{B3D6AC9F-FA09-4C09-ACD5-EF61BE6C2DF0}"/>
              </a:ext>
            </a:extLst>
          </p:cNvPr>
          <p:cNvSpPr txBox="1">
            <a:spLocks/>
          </p:cNvSpPr>
          <p:nvPr/>
        </p:nvSpPr>
        <p:spPr>
          <a:xfrm>
            <a:off x="4976037" y="3156985"/>
            <a:ext cx="3842003" cy="1749942"/>
          </a:xfrm>
          <a:prstGeom prst="rect">
            <a:avLst/>
          </a:prstGeom>
          <a:solidFill>
            <a:schemeClr val="accent2">
              <a:lumMod val="20000"/>
              <a:lumOff val="80000"/>
            </a:schemeClr>
          </a:solidFill>
          <a:ln>
            <a:solidFill>
              <a:schemeClr val="tx1"/>
            </a:solidFill>
          </a:ln>
        </p:spPr>
        <p:txBody>
          <a:bodyPr vert="horz" anchor="t">
            <a:normAutofit/>
          </a:bodyPr>
          <a:lstStyle>
            <a:lvl1pPr marL="0" indent="0" algn="l" rtl="0" eaLnBrk="1" latinLnBrk="0" hangingPunct="1">
              <a:spcBef>
                <a:spcPts val="700"/>
              </a:spcBef>
              <a:buClr>
                <a:schemeClr val="accent2"/>
              </a:buClr>
              <a:buSzPct val="60000"/>
              <a:buFont typeface="Wingdings"/>
              <a:buNone/>
              <a:defRPr kumimoji="0" sz="2800" kern="1200">
                <a:solidFill>
                  <a:schemeClr val="tx2"/>
                </a:solidFill>
                <a:latin typeface="+mn-lt"/>
                <a:ea typeface="+mn-ea"/>
                <a:cs typeface="+mn-cs"/>
              </a:defRPr>
            </a:lvl1pPr>
            <a:lvl2pPr marL="640080" indent="-274320" algn="l" rtl="0" eaLnBrk="1" latinLnBrk="0" hangingPunct="1">
              <a:spcBef>
                <a:spcPts val="550"/>
              </a:spcBef>
              <a:buClr>
                <a:schemeClr val="accent1"/>
              </a:buClr>
              <a:buSzPct val="70000"/>
              <a:buFont typeface="Wingdings 2"/>
              <a:buNone/>
              <a:defRPr kumimoji="0" sz="1800" kern="1200">
                <a:solidFill>
                  <a:schemeClr val="tx1">
                    <a:tint val="75000"/>
                  </a:schemeClr>
                </a:solidFill>
                <a:latin typeface="+mn-lt"/>
                <a:ea typeface="+mn-ea"/>
                <a:cs typeface="+mn-cs"/>
              </a:defRPr>
            </a:lvl2pPr>
            <a:lvl3pPr marL="914400" indent="-228600" algn="l" rtl="0" eaLnBrk="1" latinLnBrk="0" hangingPunct="1">
              <a:spcBef>
                <a:spcPts val="500"/>
              </a:spcBef>
              <a:buClr>
                <a:schemeClr val="accent2"/>
              </a:buClr>
              <a:buSzPct val="75000"/>
              <a:buFont typeface="Wingdings"/>
              <a:buNone/>
              <a:defRPr kumimoji="0" sz="1600" kern="1200">
                <a:solidFill>
                  <a:schemeClr val="tx1">
                    <a:tint val="75000"/>
                  </a:schemeClr>
                </a:solidFill>
                <a:latin typeface="+mn-lt"/>
                <a:ea typeface="+mn-ea"/>
                <a:cs typeface="+mn-cs"/>
              </a:defRPr>
            </a:lvl3pPr>
            <a:lvl4pPr marL="1371600" indent="-228600" algn="l" rtl="0" eaLnBrk="1" latinLnBrk="0" hangingPunct="1">
              <a:spcBef>
                <a:spcPts val="400"/>
              </a:spcBef>
              <a:buClr>
                <a:schemeClr val="accent3"/>
              </a:buClr>
              <a:buSzPct val="75000"/>
              <a:buFont typeface="Wingdings"/>
              <a:buNone/>
              <a:defRPr kumimoji="0" sz="1400" kern="1200">
                <a:solidFill>
                  <a:schemeClr val="tx1">
                    <a:tint val="75000"/>
                  </a:schemeClr>
                </a:solidFill>
                <a:latin typeface="+mn-lt"/>
                <a:ea typeface="+mn-ea"/>
                <a:cs typeface="+mn-cs"/>
              </a:defRPr>
            </a:lvl4pPr>
            <a:lvl5pPr marL="1828800" indent="-228600" algn="l" rtl="0" eaLnBrk="1" latinLnBrk="0" hangingPunct="1">
              <a:spcBef>
                <a:spcPts val="400"/>
              </a:spcBef>
              <a:buClr>
                <a:schemeClr val="accent4"/>
              </a:buClr>
              <a:buSzPct val="65000"/>
              <a:buFont typeface="Wingdings"/>
              <a:buNone/>
              <a:defRPr kumimoji="0" sz="1400" kern="1200">
                <a:solidFill>
                  <a:schemeClr val="tx1">
                    <a:tint val="75000"/>
                  </a:schemeClr>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ctr" defTabSz="914400"/>
            <a:r>
              <a:rPr lang="en-US" sz="2400" u="sng" dirty="0">
                <a:solidFill>
                  <a:schemeClr val="tx1"/>
                </a:solidFill>
              </a:rPr>
              <a:t>Asynchronous Courses</a:t>
            </a:r>
          </a:p>
          <a:p>
            <a:pPr algn="ctr" defTabSz="914400"/>
            <a:r>
              <a:rPr lang="en-US" sz="2400" dirty="0">
                <a:solidFill>
                  <a:schemeClr val="tx1"/>
                </a:solidFill>
              </a:rPr>
              <a:t>View prepared videos (</a:t>
            </a:r>
            <a:r>
              <a:rPr lang="en-US" sz="2400" dirty="0" err="1">
                <a:solidFill>
                  <a:schemeClr val="tx1"/>
                </a:solidFill>
              </a:rPr>
              <a:t>Yuja</a:t>
            </a:r>
            <a:r>
              <a:rPr lang="en-US" sz="2400" dirty="0">
                <a:solidFill>
                  <a:schemeClr val="tx1"/>
                </a:solidFill>
              </a:rPr>
              <a:t>, Camtasia, Zoom)</a:t>
            </a:r>
          </a:p>
        </p:txBody>
      </p:sp>
    </p:spTree>
    <p:extLst>
      <p:ext uri="{BB962C8B-B14F-4D97-AF65-F5344CB8AC3E}">
        <p14:creationId xmlns:p14="http://schemas.microsoft.com/office/powerpoint/2010/main" val="38457695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7713" y="228600"/>
            <a:ext cx="8795657" cy="990600"/>
          </a:xfrm>
        </p:spPr>
        <p:txBody>
          <a:bodyPr>
            <a:normAutofit/>
          </a:bodyPr>
          <a:lstStyle/>
          <a:p>
            <a:r>
              <a:rPr lang="en-US" sz="3600" dirty="0"/>
              <a:t>Suggestions for observing remotely</a:t>
            </a:r>
          </a:p>
        </p:txBody>
      </p:sp>
      <p:sp>
        <p:nvSpPr>
          <p:cNvPr id="5" name="Content Placeholder 4"/>
          <p:cNvSpPr>
            <a:spLocks noGrp="1"/>
          </p:cNvSpPr>
          <p:nvPr>
            <p:ph sz="quarter" idx="1"/>
          </p:nvPr>
        </p:nvSpPr>
        <p:spPr>
          <a:xfrm>
            <a:off x="217713" y="1818167"/>
            <a:ext cx="4811487" cy="3886200"/>
          </a:xfrm>
          <a:noFill/>
          <a:ln>
            <a:solidFill>
              <a:schemeClr val="tx1"/>
            </a:solidFill>
          </a:ln>
        </p:spPr>
        <p:txBody>
          <a:bodyPr>
            <a:normAutofit/>
          </a:bodyPr>
          <a:lstStyle/>
          <a:p>
            <a:pPr marL="0" indent="0">
              <a:buNone/>
            </a:pPr>
            <a:r>
              <a:rPr lang="en-US" sz="2400" u="sng" dirty="0"/>
              <a:t>Focus on </a:t>
            </a:r>
            <a:r>
              <a:rPr lang="en-US" sz="2400" dirty="0"/>
              <a:t>– </a:t>
            </a:r>
          </a:p>
          <a:p>
            <a:pPr marL="0" indent="0">
              <a:buNone/>
            </a:pPr>
            <a:r>
              <a:rPr lang="en-US" sz="2400" dirty="0"/>
              <a:t>Content clarity</a:t>
            </a:r>
          </a:p>
          <a:p>
            <a:pPr marL="0" indent="0">
              <a:buNone/>
            </a:pPr>
            <a:r>
              <a:rPr lang="en-US" sz="2400" dirty="0"/>
              <a:t>Pace/amount of material</a:t>
            </a:r>
          </a:p>
          <a:p>
            <a:pPr marL="0" indent="0">
              <a:buNone/>
            </a:pPr>
            <a:r>
              <a:rPr lang="en-US" sz="2400" u="sng" dirty="0"/>
              <a:t>Avoid critiques of </a:t>
            </a:r>
            <a:r>
              <a:rPr lang="en-US" sz="2400" dirty="0"/>
              <a:t>–</a:t>
            </a:r>
          </a:p>
          <a:p>
            <a:pPr marL="0" indent="0">
              <a:buNone/>
            </a:pPr>
            <a:r>
              <a:rPr lang="en-US" sz="2400" dirty="0"/>
              <a:t>Management of the zoom session</a:t>
            </a:r>
          </a:p>
          <a:p>
            <a:pPr marL="0" indent="0">
              <a:buNone/>
            </a:pPr>
            <a:r>
              <a:rPr lang="en-US" sz="2400" dirty="0"/>
              <a:t>Video glitches (these do not need to be perfectly edited and “production ready”!)</a:t>
            </a:r>
          </a:p>
          <a:p>
            <a:pPr marL="0" indent="0">
              <a:buNone/>
            </a:pPr>
            <a:endParaRPr lang="en-US" dirty="0"/>
          </a:p>
          <a:p>
            <a:pPr marL="0" indent="0">
              <a:buClrTx/>
              <a:buNone/>
            </a:pPr>
            <a:endParaRPr lang="en-US" dirty="0"/>
          </a:p>
        </p:txBody>
      </p:sp>
      <p:sp>
        <p:nvSpPr>
          <p:cNvPr id="2" name="Text Placeholder 5">
            <a:extLst>
              <a:ext uri="{FF2B5EF4-FFF2-40B4-BE49-F238E27FC236}">
                <a16:creationId xmlns:a16="http://schemas.microsoft.com/office/drawing/2014/main" id="{342C4F98-5C7F-4FDD-AB9A-A6373529ACE1}"/>
              </a:ext>
            </a:extLst>
          </p:cNvPr>
          <p:cNvSpPr txBox="1">
            <a:spLocks/>
          </p:cNvSpPr>
          <p:nvPr/>
        </p:nvSpPr>
        <p:spPr>
          <a:xfrm>
            <a:off x="967564" y="5831015"/>
            <a:ext cx="3210437" cy="798385"/>
          </a:xfrm>
          <a:prstGeom prst="rect">
            <a:avLst/>
          </a:prstGeom>
          <a:solidFill>
            <a:srgbClr val="FEF4D6"/>
          </a:solidFill>
          <a:ln>
            <a:solidFill>
              <a:schemeClr val="tx1"/>
            </a:solidFill>
          </a:ln>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defTabSz="914400">
              <a:buNone/>
            </a:pPr>
            <a:r>
              <a:rPr lang="en-US" sz="2400" dirty="0"/>
              <a:t>And again, remember the context.</a:t>
            </a:r>
          </a:p>
        </p:txBody>
      </p:sp>
      <p:pic>
        <p:nvPicPr>
          <p:cNvPr id="9" name="Picture 8" descr="A child trying to play with an adult who's working at a computer with headphones on">
            <a:extLst>
              <a:ext uri="{FF2B5EF4-FFF2-40B4-BE49-F238E27FC236}">
                <a16:creationId xmlns:a16="http://schemas.microsoft.com/office/drawing/2014/main" id="{0F54D397-A76B-43D7-8FF1-CA8D3091F5AB}"/>
              </a:ext>
            </a:extLst>
          </p:cNvPr>
          <p:cNvPicPr>
            <a:picLocks noChangeAspect="1"/>
          </p:cNvPicPr>
          <p:nvPr/>
        </p:nvPicPr>
        <p:blipFill>
          <a:blip r:embed="rId3"/>
          <a:stretch>
            <a:fillRect/>
          </a:stretch>
        </p:blipFill>
        <p:spPr>
          <a:xfrm>
            <a:off x="5129006" y="4470991"/>
            <a:ext cx="3884364" cy="2175244"/>
          </a:xfrm>
          <a:prstGeom prst="rect">
            <a:avLst/>
          </a:prstGeom>
        </p:spPr>
      </p:pic>
      <p:pic>
        <p:nvPicPr>
          <p:cNvPr id="10" name="Picture 9" descr="A close up of a curious cat">
            <a:extLst>
              <a:ext uri="{FF2B5EF4-FFF2-40B4-BE49-F238E27FC236}">
                <a16:creationId xmlns:a16="http://schemas.microsoft.com/office/drawing/2014/main" id="{F2CC7084-B6E7-48E4-8DB7-AAB6EC03286F}"/>
              </a:ext>
            </a:extLst>
          </p:cNvPr>
          <p:cNvPicPr>
            <a:picLocks noChangeAspect="1"/>
          </p:cNvPicPr>
          <p:nvPr/>
        </p:nvPicPr>
        <p:blipFill>
          <a:blip r:embed="rId4"/>
          <a:stretch>
            <a:fillRect/>
          </a:stretch>
        </p:blipFill>
        <p:spPr>
          <a:xfrm>
            <a:off x="5299736" y="1818167"/>
            <a:ext cx="3302004" cy="2473316"/>
          </a:xfrm>
          <a:prstGeom prst="rect">
            <a:avLst/>
          </a:prstGeom>
        </p:spPr>
      </p:pic>
    </p:spTree>
    <p:extLst>
      <p:ext uri="{BB962C8B-B14F-4D97-AF65-F5344CB8AC3E}">
        <p14:creationId xmlns:p14="http://schemas.microsoft.com/office/powerpoint/2010/main" val="31858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3230" y="531400"/>
            <a:ext cx="7339321" cy="2379391"/>
          </a:xfrm>
        </p:spPr>
        <p:txBody>
          <a:bodyPr>
            <a:normAutofit/>
          </a:bodyPr>
          <a:lstStyle/>
          <a:p>
            <a:pPr algn="ctr"/>
            <a:r>
              <a:rPr lang="en-US" dirty="0"/>
              <a:t>Peer Observations of teaching during covid-19</a:t>
            </a:r>
          </a:p>
        </p:txBody>
      </p:sp>
      <p:sp>
        <p:nvSpPr>
          <p:cNvPr id="3" name="Subtitle 2"/>
          <p:cNvSpPr>
            <a:spLocks noGrp="1"/>
          </p:cNvSpPr>
          <p:nvPr>
            <p:ph type="subTitle" idx="1"/>
          </p:nvPr>
        </p:nvSpPr>
        <p:spPr>
          <a:xfrm>
            <a:off x="1219200" y="3489757"/>
            <a:ext cx="6705600" cy="1291904"/>
          </a:xfrm>
          <a:solidFill>
            <a:schemeClr val="accent4">
              <a:lumMod val="40000"/>
              <a:lumOff val="60000"/>
            </a:schemeClr>
          </a:solidFill>
        </p:spPr>
        <p:txBody>
          <a:bodyPr>
            <a:normAutofit lnSpcReduction="10000"/>
          </a:bodyPr>
          <a:lstStyle/>
          <a:p>
            <a:pPr algn="ctr"/>
            <a:r>
              <a:rPr lang="en-US" dirty="0">
                <a:solidFill>
                  <a:schemeClr val="bg1"/>
                </a:solidFill>
              </a:rPr>
              <a:t>Matthew </a:t>
            </a:r>
            <a:r>
              <a:rPr lang="en-US" dirty="0" err="1">
                <a:solidFill>
                  <a:schemeClr val="bg1"/>
                </a:solidFill>
              </a:rPr>
              <a:t>Paolucci</a:t>
            </a:r>
            <a:r>
              <a:rPr lang="en-US" dirty="0">
                <a:solidFill>
                  <a:schemeClr val="bg1"/>
                </a:solidFill>
              </a:rPr>
              <a:t> Callahan, PhD</a:t>
            </a:r>
          </a:p>
          <a:p>
            <a:pPr algn="ctr"/>
            <a:r>
              <a:rPr lang="en-US" dirty="0">
                <a:solidFill>
                  <a:schemeClr val="bg1"/>
                </a:solidFill>
              </a:rPr>
              <a:t>Center for Teaching and Educational Technology Sonoma State University</a:t>
            </a:r>
          </a:p>
        </p:txBody>
      </p:sp>
    </p:spTree>
    <p:extLst>
      <p:ext uri="{BB962C8B-B14F-4D97-AF65-F5344CB8AC3E}">
        <p14:creationId xmlns:p14="http://schemas.microsoft.com/office/powerpoint/2010/main" val="755787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EF3E7-44C2-4362-9448-5BF3946C3D69}"/>
              </a:ext>
            </a:extLst>
          </p:cNvPr>
          <p:cNvSpPr>
            <a:spLocks noGrp="1"/>
          </p:cNvSpPr>
          <p:nvPr>
            <p:ph type="title"/>
          </p:nvPr>
        </p:nvSpPr>
        <p:spPr/>
        <p:txBody>
          <a:bodyPr/>
          <a:lstStyle/>
          <a:p>
            <a:r>
              <a:rPr lang="en-US" dirty="0"/>
              <a:t>Effect of Covid-19 on Teaching</a:t>
            </a:r>
          </a:p>
        </p:txBody>
      </p:sp>
      <p:sp>
        <p:nvSpPr>
          <p:cNvPr id="3" name="Content Placeholder 2">
            <a:extLst>
              <a:ext uri="{FF2B5EF4-FFF2-40B4-BE49-F238E27FC236}">
                <a16:creationId xmlns:a16="http://schemas.microsoft.com/office/drawing/2014/main" id="{E742009B-3C16-456D-81C6-6D5BF0969CAD}"/>
              </a:ext>
            </a:extLst>
          </p:cNvPr>
          <p:cNvSpPr>
            <a:spLocks noGrp="1"/>
          </p:cNvSpPr>
          <p:nvPr>
            <p:ph sz="quarter" idx="1"/>
          </p:nvPr>
        </p:nvSpPr>
        <p:spPr>
          <a:xfrm>
            <a:off x="202019" y="1600200"/>
            <a:ext cx="4210493" cy="5066414"/>
          </a:xfrm>
          <a:ln>
            <a:solidFill>
              <a:schemeClr val="accent1"/>
            </a:solidFill>
          </a:ln>
        </p:spPr>
        <p:txBody>
          <a:bodyPr>
            <a:normAutofit fontScale="92500"/>
          </a:bodyPr>
          <a:lstStyle/>
          <a:p>
            <a:pPr marL="0" indent="0">
              <a:buNone/>
            </a:pPr>
            <a:r>
              <a:rPr lang="en-US" dirty="0"/>
              <a:t>Complete, rapid overhaul from in-person to online instruction</a:t>
            </a:r>
          </a:p>
          <a:p>
            <a:pPr marL="0" indent="0">
              <a:buNone/>
            </a:pPr>
            <a:r>
              <a:rPr lang="en-US" dirty="0"/>
              <a:t>This means essentially brand-new preps for all of us</a:t>
            </a:r>
          </a:p>
          <a:p>
            <a:pPr marL="0" indent="0">
              <a:buNone/>
            </a:pPr>
            <a:r>
              <a:rPr lang="en-US" dirty="0"/>
              <a:t>Large class sizes make online teaching more difficult</a:t>
            </a:r>
          </a:p>
          <a:p>
            <a:pPr marL="0" indent="0">
              <a:buNone/>
            </a:pPr>
            <a:r>
              <a:rPr lang="en-US" dirty="0"/>
              <a:t>Six months of shelter in place, homeschooling, </a:t>
            </a:r>
            <a:r>
              <a:rPr lang="en-US" dirty="0" err="1"/>
              <a:t>etc</a:t>
            </a:r>
            <a:r>
              <a:rPr lang="en-US" dirty="0"/>
              <a:t> has taken a toll on all of us. </a:t>
            </a:r>
          </a:p>
        </p:txBody>
      </p:sp>
      <p:sp>
        <p:nvSpPr>
          <p:cNvPr id="6" name="TextBox 5">
            <a:extLst>
              <a:ext uri="{FF2B5EF4-FFF2-40B4-BE49-F238E27FC236}">
                <a16:creationId xmlns:a16="http://schemas.microsoft.com/office/drawing/2014/main" id="{A77ED09C-DCB0-42E0-8501-72687EFC071A}"/>
              </a:ext>
            </a:extLst>
          </p:cNvPr>
          <p:cNvSpPr txBox="1"/>
          <p:nvPr/>
        </p:nvSpPr>
        <p:spPr>
          <a:xfrm>
            <a:off x="5035249" y="5780744"/>
            <a:ext cx="3556001" cy="769441"/>
          </a:xfrm>
          <a:prstGeom prst="rect">
            <a:avLst/>
          </a:prstGeom>
          <a:solidFill>
            <a:schemeClr val="accent4">
              <a:lumMod val="60000"/>
              <a:lumOff val="40000"/>
            </a:schemeClr>
          </a:solidFill>
          <a:ln w="19050">
            <a:solidFill>
              <a:schemeClr val="tx1">
                <a:alpha val="61000"/>
              </a:schemeClr>
            </a:solidFill>
          </a:ln>
        </p:spPr>
        <p:txBody>
          <a:bodyPr wrap="square" rtlCol="0">
            <a:spAutoFit/>
          </a:bodyPr>
          <a:lstStyle/>
          <a:p>
            <a:r>
              <a:rPr lang="en-US" sz="2200" dirty="0"/>
              <a:t>New faculty in particular face  tough challenges</a:t>
            </a:r>
          </a:p>
        </p:txBody>
      </p:sp>
      <p:pic>
        <p:nvPicPr>
          <p:cNvPr id="8" name="Picture 7" descr="Head statue with a mask on.">
            <a:extLst>
              <a:ext uri="{FF2B5EF4-FFF2-40B4-BE49-F238E27FC236}">
                <a16:creationId xmlns:a16="http://schemas.microsoft.com/office/drawing/2014/main" id="{74FC2DD4-C081-47BB-8BF5-69FA2D768D21}"/>
              </a:ext>
            </a:extLst>
          </p:cNvPr>
          <p:cNvPicPr>
            <a:picLocks noChangeAspect="1"/>
          </p:cNvPicPr>
          <p:nvPr/>
        </p:nvPicPr>
        <p:blipFill>
          <a:blip r:embed="rId3"/>
          <a:stretch>
            <a:fillRect/>
          </a:stretch>
        </p:blipFill>
        <p:spPr>
          <a:xfrm>
            <a:off x="5013594" y="1577075"/>
            <a:ext cx="2998039" cy="3988415"/>
          </a:xfrm>
          <a:prstGeom prst="rect">
            <a:avLst/>
          </a:prstGeom>
        </p:spPr>
      </p:pic>
    </p:spTree>
    <p:extLst>
      <p:ext uri="{BB962C8B-B14F-4D97-AF65-F5344CB8AC3E}">
        <p14:creationId xmlns:p14="http://schemas.microsoft.com/office/powerpoint/2010/main" val="11206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147" y="242608"/>
            <a:ext cx="8591877" cy="990600"/>
          </a:xfrm>
        </p:spPr>
        <p:txBody>
          <a:bodyPr>
            <a:normAutofit fontScale="90000"/>
          </a:bodyPr>
          <a:lstStyle/>
          <a:p>
            <a:br>
              <a:rPr lang="en-US" sz="3100" dirty="0"/>
            </a:br>
            <a:r>
              <a:rPr lang="en-US" sz="3100" dirty="0"/>
              <a:t>Resolution Regarding Evaluation of Teaching Performance and RTP Review During the COVID-19 Emergency </a:t>
            </a:r>
            <a:r>
              <a:rPr lang="en-US" sz="2000" dirty="0"/>
              <a:t>(04/16/20)</a:t>
            </a:r>
            <a:br>
              <a:rPr lang="en-US" b="1" dirty="0"/>
            </a:br>
            <a:endParaRPr lang="en-US" dirty="0"/>
          </a:p>
        </p:txBody>
      </p:sp>
      <p:sp>
        <p:nvSpPr>
          <p:cNvPr id="4" name="TextBox 3"/>
          <p:cNvSpPr txBox="1"/>
          <p:nvPr/>
        </p:nvSpPr>
        <p:spPr>
          <a:xfrm>
            <a:off x="363146" y="1667946"/>
            <a:ext cx="8025941" cy="1015663"/>
          </a:xfrm>
          <a:prstGeom prst="rect">
            <a:avLst/>
          </a:prstGeom>
          <a:solidFill>
            <a:schemeClr val="accent5">
              <a:lumMod val="20000"/>
              <a:lumOff val="80000"/>
            </a:schemeClr>
          </a:solidFill>
          <a:ln>
            <a:solidFill>
              <a:schemeClr val="tx1">
                <a:alpha val="59000"/>
              </a:schemeClr>
            </a:solidFill>
          </a:ln>
        </p:spPr>
        <p:txBody>
          <a:bodyPr wrap="square" rtlCol="0">
            <a:spAutoFit/>
          </a:bodyPr>
          <a:lstStyle/>
          <a:p>
            <a:pPr algn="ct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“RTP reviews of probationary faculty impacted by the COVID-19 crisis be conducted with sensitivity to the difficulties those faculty experienced during the crisis and with as much flexibility as is possible.”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8D9A16EF-6EB0-4314-B04C-E4B1DA3473DC}"/>
              </a:ext>
            </a:extLst>
          </p:cNvPr>
          <p:cNvSpPr txBox="1"/>
          <p:nvPr/>
        </p:nvSpPr>
        <p:spPr>
          <a:xfrm>
            <a:off x="363147" y="2965955"/>
            <a:ext cx="8307704" cy="1631216"/>
          </a:xfrm>
          <a:prstGeom prst="rect">
            <a:avLst/>
          </a:prstGeom>
          <a:solidFill>
            <a:schemeClr val="accent1">
              <a:lumMod val="40000"/>
              <a:lumOff val="60000"/>
            </a:schemeClr>
          </a:solidFill>
          <a:ln>
            <a:solidFill>
              <a:schemeClr val="tx1"/>
            </a:solidFill>
          </a:ln>
        </p:spPr>
        <p:txBody>
          <a:bodyPr wrap="square">
            <a:spAutoFit/>
          </a:bodyPr>
          <a:lstStyle/>
          <a:p>
            <a:r>
              <a:rPr lang="en-US" sz="2000" dirty="0">
                <a:latin typeface="Times New Roman" panose="02020603050405020304" pitchFamily="18" charset="0"/>
                <a:cs typeface="Times New Roman" panose="02020603050405020304" pitchFamily="18" charset="0"/>
              </a:rPr>
              <a:t>“That the SSU Academic Senate urge that a copy of this resolution be placed in every faculty member’s Personnel Action File (PAF) to provide the context for understanding the circumstances surrounding the periods including Spring 2020, Summer 2020, and potentially Fall 2020, and their potential impact on RTP processes and outcomes”</a:t>
            </a:r>
          </a:p>
        </p:txBody>
      </p:sp>
      <p:pic>
        <p:nvPicPr>
          <p:cNvPr id="5" name="Picture 4" descr="SSU Academic Senate">
            <a:extLst>
              <a:ext uri="{FF2B5EF4-FFF2-40B4-BE49-F238E27FC236}">
                <a16:creationId xmlns:a16="http://schemas.microsoft.com/office/drawing/2014/main" id="{DF6781C8-6F62-40B1-B03B-88DD42396267}"/>
              </a:ext>
            </a:extLst>
          </p:cNvPr>
          <p:cNvPicPr>
            <a:picLocks noChangeAspect="1"/>
          </p:cNvPicPr>
          <p:nvPr/>
        </p:nvPicPr>
        <p:blipFill>
          <a:blip r:embed="rId2"/>
          <a:stretch>
            <a:fillRect/>
          </a:stretch>
        </p:blipFill>
        <p:spPr>
          <a:xfrm>
            <a:off x="1511879" y="4679765"/>
            <a:ext cx="5652140" cy="2098491"/>
          </a:xfrm>
          <a:prstGeom prst="rect">
            <a:avLst/>
          </a:prstGeom>
        </p:spPr>
      </p:pic>
    </p:spTree>
    <p:extLst>
      <p:ext uri="{BB962C8B-B14F-4D97-AF65-F5344CB8AC3E}">
        <p14:creationId xmlns:p14="http://schemas.microsoft.com/office/powerpoint/2010/main" val="2496013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t>Recommendations for Peer Observations this Year</a:t>
            </a:r>
          </a:p>
        </p:txBody>
      </p:sp>
      <p:sp>
        <p:nvSpPr>
          <p:cNvPr id="3" name="Content Placeholder 2">
            <a:extLst>
              <a:ext uri="{FF2B5EF4-FFF2-40B4-BE49-F238E27FC236}">
                <a16:creationId xmlns:a16="http://schemas.microsoft.com/office/drawing/2014/main" id="{8803A612-D4B0-4801-8272-AF2285B67CE0}"/>
              </a:ext>
            </a:extLst>
          </p:cNvPr>
          <p:cNvSpPr>
            <a:spLocks noGrp="1"/>
          </p:cNvSpPr>
          <p:nvPr>
            <p:ph sz="quarter" idx="1"/>
          </p:nvPr>
        </p:nvSpPr>
        <p:spPr>
          <a:xfrm>
            <a:off x="132907" y="1600200"/>
            <a:ext cx="4986669" cy="3875568"/>
          </a:xfrm>
          <a:ln>
            <a:solidFill>
              <a:schemeClr val="tx1"/>
            </a:solidFill>
          </a:ln>
        </p:spPr>
        <p:txBody>
          <a:bodyPr/>
          <a:lstStyle/>
          <a:p>
            <a:pPr marL="0" indent="0">
              <a:buNone/>
            </a:pPr>
            <a:r>
              <a:rPr lang="en-US" dirty="0"/>
              <a:t>Take the context and circumstances into consideration </a:t>
            </a:r>
          </a:p>
          <a:p>
            <a:pPr marL="0" indent="0">
              <a:buNone/>
            </a:pPr>
            <a:r>
              <a:rPr lang="en-US" dirty="0"/>
              <a:t>Provide context </a:t>
            </a:r>
            <a:r>
              <a:rPr lang="en-US" sz="2400" dirty="0"/>
              <a:t>(“Dr. X completely redesigned her course for online instruction.”)</a:t>
            </a:r>
          </a:p>
          <a:p>
            <a:pPr marL="0" indent="0">
              <a:buNone/>
            </a:pPr>
            <a:r>
              <a:rPr lang="en-US" dirty="0"/>
              <a:t>Highlight and praise  professional development efforts. </a:t>
            </a:r>
          </a:p>
        </p:txBody>
      </p:sp>
      <p:pic>
        <p:nvPicPr>
          <p:cNvPr id="7" name="Picture 6" descr="2020 Rated One Star">
            <a:extLst>
              <a:ext uri="{FF2B5EF4-FFF2-40B4-BE49-F238E27FC236}">
                <a16:creationId xmlns:a16="http://schemas.microsoft.com/office/drawing/2014/main" id="{2132EDB0-744E-4483-BC25-FEC660ED98F8}"/>
              </a:ext>
            </a:extLst>
          </p:cNvPr>
          <p:cNvPicPr>
            <a:picLocks noChangeAspect="1"/>
          </p:cNvPicPr>
          <p:nvPr/>
        </p:nvPicPr>
        <p:blipFill>
          <a:blip r:embed="rId2"/>
          <a:stretch>
            <a:fillRect/>
          </a:stretch>
        </p:blipFill>
        <p:spPr>
          <a:xfrm>
            <a:off x="5318604" y="1691739"/>
            <a:ext cx="3692489" cy="3692489"/>
          </a:xfrm>
          <a:prstGeom prst="rect">
            <a:avLst/>
          </a:prstGeom>
        </p:spPr>
      </p:pic>
    </p:spTree>
    <p:extLst>
      <p:ext uri="{BB962C8B-B14F-4D97-AF65-F5344CB8AC3E}">
        <p14:creationId xmlns:p14="http://schemas.microsoft.com/office/powerpoint/2010/main" val="406069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541E-B538-423E-AEE9-07928F45CF54}"/>
              </a:ext>
            </a:extLst>
          </p:cNvPr>
          <p:cNvSpPr>
            <a:spLocks noGrp="1"/>
          </p:cNvSpPr>
          <p:nvPr>
            <p:ph type="title"/>
          </p:nvPr>
        </p:nvSpPr>
        <p:spPr>
          <a:xfrm>
            <a:off x="154173" y="228600"/>
            <a:ext cx="8835654" cy="990600"/>
          </a:xfrm>
        </p:spPr>
        <p:txBody>
          <a:bodyPr>
            <a:normAutofit/>
          </a:bodyPr>
          <a:lstStyle/>
          <a:p>
            <a:r>
              <a:rPr lang="en-US" sz="3200" dirty="0"/>
              <a:t>Sources of Evidence for Teaching Effectiveness</a:t>
            </a:r>
          </a:p>
        </p:txBody>
      </p:sp>
      <p:sp>
        <p:nvSpPr>
          <p:cNvPr id="3" name="Content Placeholder 2">
            <a:extLst>
              <a:ext uri="{FF2B5EF4-FFF2-40B4-BE49-F238E27FC236}">
                <a16:creationId xmlns:a16="http://schemas.microsoft.com/office/drawing/2014/main" id="{7AEDDE6D-82D3-4884-BD0F-6FE1710A65D3}"/>
              </a:ext>
            </a:extLst>
          </p:cNvPr>
          <p:cNvSpPr>
            <a:spLocks noGrp="1"/>
          </p:cNvSpPr>
          <p:nvPr>
            <p:ph sz="quarter" idx="1"/>
          </p:nvPr>
        </p:nvSpPr>
        <p:spPr>
          <a:xfrm>
            <a:off x="154173" y="1600200"/>
            <a:ext cx="4258339" cy="4359350"/>
          </a:xfrm>
          <a:ln>
            <a:solidFill>
              <a:schemeClr val="tx1"/>
            </a:solidFill>
          </a:ln>
        </p:spPr>
        <p:txBody>
          <a:bodyPr/>
          <a:lstStyle/>
          <a:p>
            <a:pPr marL="0" indent="0">
              <a:buNone/>
            </a:pPr>
            <a:r>
              <a:rPr lang="en-US" sz="2400" dirty="0"/>
              <a:t>1. The self-assessment</a:t>
            </a:r>
          </a:p>
          <a:p>
            <a:pPr marL="0" indent="0">
              <a:buNone/>
            </a:pPr>
            <a:r>
              <a:rPr lang="en-US" sz="2400" dirty="0"/>
              <a:t>2. Peer observations</a:t>
            </a:r>
          </a:p>
          <a:p>
            <a:pPr marL="0" indent="0">
              <a:buNone/>
            </a:pPr>
            <a:r>
              <a:rPr lang="en-US" sz="2400" dirty="0"/>
              <a:t>3. SETE’s </a:t>
            </a:r>
          </a:p>
          <a:p>
            <a:pPr marL="0" indent="0">
              <a:buNone/>
            </a:pPr>
            <a:r>
              <a:rPr lang="en-US" sz="2400" dirty="0"/>
              <a:t>4. Open-ended student feedback</a:t>
            </a:r>
          </a:p>
          <a:p>
            <a:pPr marL="0" indent="0">
              <a:buNone/>
            </a:pPr>
            <a:r>
              <a:rPr lang="en-US" sz="2400" dirty="0"/>
              <a:t>5. Assessment/outcomes efforts</a:t>
            </a:r>
          </a:p>
          <a:p>
            <a:pPr marL="0" indent="0">
              <a:buNone/>
            </a:pPr>
            <a:r>
              <a:rPr lang="en-US" sz="2400" dirty="0"/>
              <a:t>6. Scholarship of teaching and learning</a:t>
            </a:r>
          </a:p>
          <a:p>
            <a:pPr marL="0" indent="0">
              <a:buNone/>
            </a:pPr>
            <a:r>
              <a:rPr lang="en-US" sz="2400" b="1" dirty="0"/>
              <a:t>7. Teaching-focused professional development *</a:t>
            </a:r>
          </a:p>
          <a:p>
            <a:pPr marL="0" indent="0">
              <a:buNone/>
            </a:pPr>
            <a:endParaRPr lang="en-US" dirty="0"/>
          </a:p>
          <a:p>
            <a:pPr marL="0" indent="0">
              <a:buNone/>
            </a:pPr>
            <a:endParaRPr lang="en-US" dirty="0"/>
          </a:p>
          <a:p>
            <a:pPr marL="0" indent="0">
              <a:buNone/>
            </a:pPr>
            <a:endParaRPr lang="en-US" dirty="0"/>
          </a:p>
        </p:txBody>
      </p:sp>
      <p:sp>
        <p:nvSpPr>
          <p:cNvPr id="5" name="TextBox 4">
            <a:extLst>
              <a:ext uri="{FF2B5EF4-FFF2-40B4-BE49-F238E27FC236}">
                <a16:creationId xmlns:a16="http://schemas.microsoft.com/office/drawing/2014/main" id="{CBD669EB-CA53-4BF4-A532-FF867888387F}"/>
              </a:ext>
            </a:extLst>
          </p:cNvPr>
          <p:cNvSpPr txBox="1"/>
          <p:nvPr/>
        </p:nvSpPr>
        <p:spPr>
          <a:xfrm>
            <a:off x="4635795" y="2268685"/>
            <a:ext cx="4439092" cy="1292662"/>
          </a:xfrm>
          <a:prstGeom prst="rect">
            <a:avLst/>
          </a:prstGeom>
          <a:solidFill>
            <a:srgbClr val="FEF4D6"/>
          </a:solidFill>
          <a:ln>
            <a:solidFill>
              <a:schemeClr val="tx1">
                <a:alpha val="59000"/>
              </a:schemeClr>
            </a:solidFill>
          </a:ln>
        </p:spPr>
        <p:txBody>
          <a:bodyPr wrap="square" rtlCol="0">
            <a:spAutoFit/>
          </a:bodyPr>
          <a:lstStyle/>
          <a:p>
            <a:pPr algn="ctr"/>
            <a:r>
              <a:rPr lang="en-US" sz="2600" dirty="0"/>
              <a:t>Professional development is an important source of evidence for teaching effectiveness</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This (with up arrows)">
            <a:extLst>
              <a:ext uri="{FF2B5EF4-FFF2-40B4-BE49-F238E27FC236}">
                <a16:creationId xmlns:a16="http://schemas.microsoft.com/office/drawing/2014/main" id="{35459992-CD12-4FBA-A086-97250E6383EB}"/>
              </a:ext>
            </a:extLst>
          </p:cNvPr>
          <p:cNvPicPr>
            <a:picLocks noChangeAspect="1"/>
          </p:cNvPicPr>
          <p:nvPr/>
        </p:nvPicPr>
        <p:blipFill>
          <a:blip r:embed="rId3"/>
          <a:stretch>
            <a:fillRect/>
          </a:stretch>
        </p:blipFill>
        <p:spPr>
          <a:xfrm>
            <a:off x="5523947" y="3995184"/>
            <a:ext cx="2857500" cy="1600200"/>
          </a:xfrm>
          <a:prstGeom prst="rect">
            <a:avLst/>
          </a:prstGeom>
        </p:spPr>
      </p:pic>
    </p:spTree>
    <p:extLst>
      <p:ext uri="{BB962C8B-B14F-4D97-AF65-F5344CB8AC3E}">
        <p14:creationId xmlns:p14="http://schemas.microsoft.com/office/powerpoint/2010/main" val="150001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AF5AD-56B0-4C77-9825-6B4A87FC710C}"/>
              </a:ext>
            </a:extLst>
          </p:cNvPr>
          <p:cNvSpPr>
            <a:spLocks noGrp="1"/>
          </p:cNvSpPr>
          <p:nvPr>
            <p:ph type="title"/>
          </p:nvPr>
        </p:nvSpPr>
        <p:spPr>
          <a:xfrm>
            <a:off x="612648" y="238432"/>
            <a:ext cx="8153400" cy="990600"/>
          </a:xfrm>
        </p:spPr>
        <p:txBody>
          <a:bodyPr>
            <a:normAutofit fontScale="90000"/>
          </a:bodyPr>
          <a:lstStyle/>
          <a:p>
            <a:r>
              <a:rPr lang="en-US" dirty="0"/>
              <a:t>Examples of Professional Development</a:t>
            </a:r>
          </a:p>
        </p:txBody>
      </p:sp>
      <p:sp>
        <p:nvSpPr>
          <p:cNvPr id="3" name="Content Placeholder 2">
            <a:extLst>
              <a:ext uri="{FF2B5EF4-FFF2-40B4-BE49-F238E27FC236}">
                <a16:creationId xmlns:a16="http://schemas.microsoft.com/office/drawing/2014/main" id="{D4EB2061-1F37-4BC3-9F78-CE1C729EEB2A}"/>
              </a:ext>
            </a:extLst>
          </p:cNvPr>
          <p:cNvSpPr>
            <a:spLocks noGrp="1"/>
          </p:cNvSpPr>
          <p:nvPr>
            <p:ph sz="quarter" idx="1"/>
          </p:nvPr>
        </p:nvSpPr>
        <p:spPr>
          <a:xfrm>
            <a:off x="180754" y="1600200"/>
            <a:ext cx="5023884" cy="2748516"/>
          </a:xfrm>
          <a:ln>
            <a:solidFill>
              <a:schemeClr val="tx1"/>
            </a:solidFill>
          </a:ln>
        </p:spPr>
        <p:txBody>
          <a:bodyPr/>
          <a:lstStyle/>
          <a:p>
            <a:pPr marL="0" indent="0">
              <a:buNone/>
            </a:pPr>
            <a:r>
              <a:rPr lang="en-US" dirty="0"/>
              <a:t>Summer institute</a:t>
            </a:r>
          </a:p>
          <a:p>
            <a:pPr marL="0" indent="0">
              <a:buNone/>
            </a:pPr>
            <a:r>
              <a:rPr lang="en-US" dirty="0"/>
              <a:t>CTET workshops</a:t>
            </a:r>
          </a:p>
          <a:p>
            <a:pPr marL="0" indent="0">
              <a:buNone/>
            </a:pPr>
            <a:r>
              <a:rPr lang="en-US" dirty="0"/>
              <a:t>Independent study </a:t>
            </a:r>
          </a:p>
          <a:p>
            <a:pPr marL="0" indent="0">
              <a:buNone/>
            </a:pPr>
            <a:r>
              <a:rPr lang="en-US" dirty="0"/>
              <a:t>Consultations with CTET faculty peers and/or faculty fellow</a:t>
            </a:r>
          </a:p>
        </p:txBody>
      </p:sp>
      <p:pic>
        <p:nvPicPr>
          <p:cNvPr id="4" name="Picture 3" descr="A college professor teaching a class">
            <a:extLst>
              <a:ext uri="{FF2B5EF4-FFF2-40B4-BE49-F238E27FC236}">
                <a16:creationId xmlns:a16="http://schemas.microsoft.com/office/drawing/2014/main" id="{BD104B20-0274-4D16-87E6-036B318CBB85}"/>
              </a:ext>
            </a:extLst>
          </p:cNvPr>
          <p:cNvPicPr>
            <a:picLocks noChangeAspect="1"/>
          </p:cNvPicPr>
          <p:nvPr/>
        </p:nvPicPr>
        <p:blipFill>
          <a:blip r:embed="rId3"/>
          <a:stretch>
            <a:fillRect/>
          </a:stretch>
        </p:blipFill>
        <p:spPr>
          <a:xfrm>
            <a:off x="279256" y="4508205"/>
            <a:ext cx="3187585" cy="2121195"/>
          </a:xfrm>
          <a:prstGeom prst="rect">
            <a:avLst/>
          </a:prstGeom>
        </p:spPr>
      </p:pic>
      <p:pic>
        <p:nvPicPr>
          <p:cNvPr id="5" name="Picture 4" descr="Arrow pointing right">
            <a:extLst>
              <a:ext uri="{FF2B5EF4-FFF2-40B4-BE49-F238E27FC236}">
                <a16:creationId xmlns:a16="http://schemas.microsoft.com/office/drawing/2014/main" id="{781F6761-1956-4402-B483-BE310479E481}"/>
              </a:ext>
            </a:extLst>
          </p:cNvPr>
          <p:cNvPicPr>
            <a:picLocks noChangeAspect="1"/>
          </p:cNvPicPr>
          <p:nvPr/>
        </p:nvPicPr>
        <p:blipFill>
          <a:blip r:embed="rId4"/>
          <a:stretch>
            <a:fillRect/>
          </a:stretch>
        </p:blipFill>
        <p:spPr>
          <a:xfrm>
            <a:off x="3593846" y="4988454"/>
            <a:ext cx="1741184" cy="1345150"/>
          </a:xfrm>
          <a:prstGeom prst="rect">
            <a:avLst/>
          </a:prstGeom>
        </p:spPr>
      </p:pic>
      <p:pic>
        <p:nvPicPr>
          <p:cNvPr id="6" name="Picture 5" descr="Student studying">
            <a:extLst>
              <a:ext uri="{FF2B5EF4-FFF2-40B4-BE49-F238E27FC236}">
                <a16:creationId xmlns:a16="http://schemas.microsoft.com/office/drawing/2014/main" id="{67806BF2-D55E-4E2F-ACD0-5820A3BB65EC}"/>
              </a:ext>
            </a:extLst>
          </p:cNvPr>
          <p:cNvPicPr>
            <a:picLocks noChangeAspect="1"/>
          </p:cNvPicPr>
          <p:nvPr/>
        </p:nvPicPr>
        <p:blipFill>
          <a:blip r:embed="rId5"/>
          <a:stretch>
            <a:fillRect/>
          </a:stretch>
        </p:blipFill>
        <p:spPr>
          <a:xfrm>
            <a:off x="5335030" y="4558583"/>
            <a:ext cx="3618877" cy="1933210"/>
          </a:xfrm>
          <a:prstGeom prst="rect">
            <a:avLst/>
          </a:prstGeom>
        </p:spPr>
      </p:pic>
      <p:pic>
        <p:nvPicPr>
          <p:cNvPr id="8" name="Picture 7" descr="Sonoma State University Center for Teaching and Educational Technology logo">
            <a:extLst>
              <a:ext uri="{FF2B5EF4-FFF2-40B4-BE49-F238E27FC236}">
                <a16:creationId xmlns:a16="http://schemas.microsoft.com/office/drawing/2014/main" id="{85F7FAA2-BE1B-4643-88DE-6167587B95B0}"/>
              </a:ext>
            </a:extLst>
          </p:cNvPr>
          <p:cNvPicPr>
            <a:picLocks noChangeAspect="1"/>
          </p:cNvPicPr>
          <p:nvPr/>
        </p:nvPicPr>
        <p:blipFill>
          <a:blip r:embed="rId6"/>
          <a:stretch>
            <a:fillRect/>
          </a:stretch>
        </p:blipFill>
        <p:spPr>
          <a:xfrm>
            <a:off x="5544915" y="1834116"/>
            <a:ext cx="3221133" cy="2226657"/>
          </a:xfrm>
          <a:prstGeom prst="rect">
            <a:avLst/>
          </a:prstGeom>
        </p:spPr>
      </p:pic>
    </p:spTree>
    <p:extLst>
      <p:ext uri="{BB962C8B-B14F-4D97-AF65-F5344CB8AC3E}">
        <p14:creationId xmlns:p14="http://schemas.microsoft.com/office/powerpoint/2010/main" val="2436382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345BF-8323-48C9-AE41-E2840D4FC9E9}"/>
              </a:ext>
            </a:extLst>
          </p:cNvPr>
          <p:cNvSpPr>
            <a:spLocks noGrp="1"/>
          </p:cNvSpPr>
          <p:nvPr>
            <p:ph type="title"/>
          </p:nvPr>
        </p:nvSpPr>
        <p:spPr/>
        <p:txBody>
          <a:bodyPr>
            <a:normAutofit/>
          </a:bodyPr>
          <a:lstStyle/>
          <a:p>
            <a:r>
              <a:rPr lang="en-US" dirty="0"/>
              <a:t>Remote peer observations(?)</a:t>
            </a:r>
          </a:p>
        </p:txBody>
      </p:sp>
      <p:sp>
        <p:nvSpPr>
          <p:cNvPr id="5" name="TextBox 4">
            <a:extLst>
              <a:ext uri="{FF2B5EF4-FFF2-40B4-BE49-F238E27FC236}">
                <a16:creationId xmlns:a16="http://schemas.microsoft.com/office/drawing/2014/main" id="{0B99D792-468F-4DBD-9435-DAAAB77304D2}"/>
              </a:ext>
            </a:extLst>
          </p:cNvPr>
          <p:cNvSpPr txBox="1"/>
          <p:nvPr/>
        </p:nvSpPr>
        <p:spPr>
          <a:xfrm>
            <a:off x="181145" y="1582884"/>
            <a:ext cx="5464744" cy="2492990"/>
          </a:xfrm>
          <a:prstGeom prst="rect">
            <a:avLst/>
          </a:prstGeom>
          <a:solidFill>
            <a:srgbClr val="FEF4D6"/>
          </a:solidFill>
          <a:ln>
            <a:solidFill>
              <a:schemeClr val="tx1">
                <a:alpha val="59000"/>
              </a:schemeClr>
            </a:solidFill>
          </a:ln>
        </p:spPr>
        <p:txBody>
          <a:bodyPr wrap="square" rtlCol="0">
            <a:spAutoFit/>
          </a:bodyPr>
          <a:lstStyle/>
          <a:p>
            <a:pPr algn="ctr"/>
            <a:r>
              <a:rPr lang="en-US" sz="2600" dirty="0">
                <a:effectLst/>
                <a:latin typeface="Calibri" panose="020F0502020204030204" pitchFamily="34" charset="0"/>
                <a:ea typeface="Calibri" panose="020F0502020204030204" pitchFamily="34" charset="0"/>
                <a:cs typeface="Times New Roman" panose="02020603050405020304" pitchFamily="18" charset="0"/>
              </a:rPr>
              <a:t>Question: “How do we conduct peer observations of classes that do not meet in person? Some teach synchronously but many do not. Does CTET have guidelines for peer observations of online teaching?”</a:t>
            </a:r>
          </a:p>
        </p:txBody>
      </p:sp>
      <p:pic>
        <p:nvPicPr>
          <p:cNvPr id="7" name="Picture 6" descr="Sonoma State University Center for Teaching and Educational Technology logo">
            <a:extLst>
              <a:ext uri="{FF2B5EF4-FFF2-40B4-BE49-F238E27FC236}">
                <a16:creationId xmlns:a16="http://schemas.microsoft.com/office/drawing/2014/main" id="{3C199A16-1F26-4FA0-99AB-AEE1B801AF84}"/>
              </a:ext>
            </a:extLst>
          </p:cNvPr>
          <p:cNvPicPr>
            <a:picLocks noChangeAspect="1"/>
          </p:cNvPicPr>
          <p:nvPr/>
        </p:nvPicPr>
        <p:blipFill>
          <a:blip r:embed="rId2"/>
          <a:stretch>
            <a:fillRect/>
          </a:stretch>
        </p:blipFill>
        <p:spPr>
          <a:xfrm>
            <a:off x="5790777" y="2693839"/>
            <a:ext cx="3218967" cy="2225233"/>
          </a:xfrm>
          <a:prstGeom prst="rect">
            <a:avLst/>
          </a:prstGeom>
        </p:spPr>
      </p:pic>
      <p:sp>
        <p:nvSpPr>
          <p:cNvPr id="9" name="TextBox 8">
            <a:extLst>
              <a:ext uri="{FF2B5EF4-FFF2-40B4-BE49-F238E27FC236}">
                <a16:creationId xmlns:a16="http://schemas.microsoft.com/office/drawing/2014/main" id="{1C3D2352-73FA-46E7-9DFF-B652934A01FD}"/>
              </a:ext>
            </a:extLst>
          </p:cNvPr>
          <p:cNvSpPr txBox="1"/>
          <p:nvPr/>
        </p:nvSpPr>
        <p:spPr>
          <a:xfrm>
            <a:off x="181145" y="4439558"/>
            <a:ext cx="5464744" cy="2092881"/>
          </a:xfrm>
          <a:prstGeom prst="rect">
            <a:avLst/>
          </a:prstGeom>
          <a:solidFill>
            <a:schemeClr val="accent1">
              <a:lumMod val="20000"/>
              <a:lumOff val="80000"/>
            </a:schemeClr>
          </a:solidFill>
          <a:ln>
            <a:solidFill>
              <a:schemeClr val="tx1">
                <a:alpha val="59000"/>
              </a:schemeClr>
            </a:solidFill>
          </a:ln>
        </p:spPr>
        <p:txBody>
          <a:bodyPr wrap="square" rtlCol="0">
            <a:spAutoFit/>
          </a:bodyPr>
          <a:lstStyle/>
          <a:p>
            <a:pPr algn="ctr"/>
            <a:r>
              <a:rPr lang="en-US" sz="2600" dirty="0">
                <a:effectLst/>
                <a:latin typeface="Calibri" panose="020F0502020204030204" pitchFamily="34" charset="0"/>
                <a:ea typeface="Calibri" panose="020F0502020204030204" pitchFamily="34" charset="0"/>
                <a:cs typeface="Times New Roman" panose="02020603050405020304" pitchFamily="18" charset="0"/>
              </a:rPr>
              <a:t>Answer: the criteria for evaluating teaching have not changed</a:t>
            </a:r>
            <a:r>
              <a:rPr lang="en-US" sz="2600" dirty="0">
                <a:latin typeface="Calibri" panose="020F0502020204030204" pitchFamily="34" charset="0"/>
                <a:ea typeface="Calibri" panose="020F0502020204030204" pitchFamily="34" charset="0"/>
                <a:cs typeface="Times New Roman" panose="02020603050405020304" pitchFamily="18" charset="0"/>
              </a:rPr>
              <a:t>, and policies should be the guide. But observations can broaden beyond the class session</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2224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a:noFill/>
        </p:spPr>
        <p:txBody>
          <a:bodyPr>
            <a:normAutofit/>
          </a:bodyPr>
          <a:lstStyle/>
          <a:p>
            <a:r>
              <a:rPr lang="en-US" dirty="0"/>
              <a:t>Broaden Scope of Observation</a:t>
            </a:r>
          </a:p>
        </p:txBody>
      </p:sp>
      <p:sp>
        <p:nvSpPr>
          <p:cNvPr id="3" name="Content Placeholder 2"/>
          <p:cNvSpPr>
            <a:spLocks noGrp="1"/>
          </p:cNvSpPr>
          <p:nvPr>
            <p:ph sz="quarter" idx="1"/>
          </p:nvPr>
        </p:nvSpPr>
        <p:spPr>
          <a:xfrm>
            <a:off x="174171" y="1600199"/>
            <a:ext cx="4615543" cy="2663457"/>
          </a:xfrm>
          <a:noFill/>
          <a:ln w="22225" cmpd="sng">
            <a:solidFill>
              <a:schemeClr val="tx1">
                <a:alpha val="30000"/>
              </a:schemeClr>
            </a:solidFill>
          </a:ln>
        </p:spPr>
        <p:txBody>
          <a:bodyPr>
            <a:normAutofit/>
          </a:bodyPr>
          <a:lstStyle/>
          <a:p>
            <a:pPr marL="0" indent="0">
              <a:buNone/>
            </a:pPr>
            <a:r>
              <a:rPr lang="en-US" dirty="0"/>
              <a:t>1. Course design/syllabus</a:t>
            </a:r>
          </a:p>
          <a:p>
            <a:pPr marL="0" indent="0">
              <a:buNone/>
            </a:pPr>
            <a:r>
              <a:rPr lang="en-US" dirty="0"/>
              <a:t>2. How learning is measured</a:t>
            </a:r>
          </a:p>
          <a:p>
            <a:pPr>
              <a:buClrTx/>
              <a:buFont typeface="Arial" panose="020B0604020202020204" pitchFamily="34" charset="0"/>
              <a:buChar char="•"/>
            </a:pPr>
            <a:r>
              <a:rPr lang="en-US" sz="2400" dirty="0"/>
              <a:t>tests, projects, labs, exams</a:t>
            </a:r>
          </a:p>
          <a:p>
            <a:pPr marL="0" indent="0">
              <a:buClrTx/>
              <a:buNone/>
            </a:pPr>
            <a:r>
              <a:rPr lang="en-US" dirty="0"/>
              <a:t>3. Observing a remote class session or instructional videos</a:t>
            </a:r>
          </a:p>
          <a:p>
            <a:pPr marL="0" indent="0">
              <a:buClrTx/>
              <a:buNone/>
            </a:pPr>
            <a:endParaRPr lang="en-US" sz="2400" dirty="0"/>
          </a:p>
        </p:txBody>
      </p:sp>
      <p:pic>
        <p:nvPicPr>
          <p:cNvPr id="5" name="Picture 4" descr="Video editor in YuJa">
            <a:extLst>
              <a:ext uri="{FF2B5EF4-FFF2-40B4-BE49-F238E27FC236}">
                <a16:creationId xmlns:a16="http://schemas.microsoft.com/office/drawing/2014/main" id="{963D37D3-8DFD-4685-AF3B-1507F1ACFB7F}"/>
              </a:ext>
            </a:extLst>
          </p:cNvPr>
          <p:cNvPicPr>
            <a:picLocks noChangeAspect="1"/>
          </p:cNvPicPr>
          <p:nvPr/>
        </p:nvPicPr>
        <p:blipFill>
          <a:blip r:embed="rId3"/>
          <a:stretch>
            <a:fillRect/>
          </a:stretch>
        </p:blipFill>
        <p:spPr>
          <a:xfrm>
            <a:off x="4983133" y="2200939"/>
            <a:ext cx="4160867" cy="3200400"/>
          </a:xfrm>
          <a:prstGeom prst="rect">
            <a:avLst/>
          </a:prstGeom>
        </p:spPr>
      </p:pic>
      <p:pic>
        <p:nvPicPr>
          <p:cNvPr id="4" name="Picture 3" descr="YuJa logo">
            <a:extLst>
              <a:ext uri="{FF2B5EF4-FFF2-40B4-BE49-F238E27FC236}">
                <a16:creationId xmlns:a16="http://schemas.microsoft.com/office/drawing/2014/main" id="{B2F4AA6A-0881-40AE-9CD3-C021FE621CE1}"/>
              </a:ext>
            </a:extLst>
          </p:cNvPr>
          <p:cNvPicPr>
            <a:picLocks noChangeAspect="1"/>
          </p:cNvPicPr>
          <p:nvPr/>
        </p:nvPicPr>
        <p:blipFill>
          <a:blip r:embed="rId4"/>
          <a:stretch>
            <a:fillRect/>
          </a:stretch>
        </p:blipFill>
        <p:spPr>
          <a:xfrm>
            <a:off x="419985" y="4463348"/>
            <a:ext cx="4332104" cy="2166052"/>
          </a:xfrm>
          <a:prstGeom prst="rect">
            <a:avLst/>
          </a:prstGeom>
        </p:spPr>
      </p:pic>
    </p:spTree>
    <p:extLst>
      <p:ext uri="{BB962C8B-B14F-4D97-AF65-F5344CB8AC3E}">
        <p14:creationId xmlns:p14="http://schemas.microsoft.com/office/powerpoint/2010/main" val="10049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0F9EBA-2E13-4359-A05A-DC4A8945B056}"/>
              </a:ext>
            </a:extLst>
          </p:cNvPr>
          <p:cNvSpPr>
            <a:spLocks noGrp="1"/>
          </p:cNvSpPr>
          <p:nvPr>
            <p:ph type="title"/>
          </p:nvPr>
        </p:nvSpPr>
        <p:spPr/>
        <p:txBody>
          <a:bodyPr>
            <a:normAutofit fontScale="90000"/>
          </a:bodyPr>
          <a:lstStyle/>
          <a:p>
            <a:br>
              <a:rPr lang="en-US" sz="4400" dirty="0">
                <a:solidFill>
                  <a:schemeClr val="tx1"/>
                </a:solidFill>
              </a:rPr>
            </a:br>
            <a:r>
              <a:rPr lang="en-US" sz="4400" dirty="0">
                <a:solidFill>
                  <a:schemeClr val="tx1"/>
                </a:solidFill>
              </a:rPr>
              <a:t>Options for Sharing Course Materials</a:t>
            </a:r>
            <a:br>
              <a:rPr lang="en-US" sz="4400" u="sng" dirty="0">
                <a:solidFill>
                  <a:schemeClr val="tx1"/>
                </a:solidFill>
              </a:rPr>
            </a:br>
            <a:endParaRPr lang="en-US" dirty="0"/>
          </a:p>
        </p:txBody>
      </p:sp>
      <p:sp>
        <p:nvSpPr>
          <p:cNvPr id="8" name="Text Placeholder 5">
            <a:extLst>
              <a:ext uri="{FF2B5EF4-FFF2-40B4-BE49-F238E27FC236}">
                <a16:creationId xmlns:a16="http://schemas.microsoft.com/office/drawing/2014/main" id="{272910FA-9D69-482E-A558-53463ABC688A}"/>
              </a:ext>
            </a:extLst>
          </p:cNvPr>
          <p:cNvSpPr txBox="1">
            <a:spLocks/>
          </p:cNvSpPr>
          <p:nvPr/>
        </p:nvSpPr>
        <p:spPr>
          <a:xfrm>
            <a:off x="122274" y="1628553"/>
            <a:ext cx="4114799" cy="2103475"/>
          </a:xfrm>
          <a:prstGeom prst="rect">
            <a:avLst/>
          </a:prstGeom>
          <a:solidFill>
            <a:schemeClr val="accent5">
              <a:lumMod val="20000"/>
              <a:lumOff val="80000"/>
            </a:schemeClr>
          </a:solidFill>
          <a:ln>
            <a:solidFill>
              <a:schemeClr val="tx1"/>
            </a:solidFill>
          </a:ln>
        </p:spPr>
        <p:txBody>
          <a:bodyPr vert="horz" anchor="t">
            <a:normAutofit/>
          </a:bodyPr>
          <a:lstStyle>
            <a:lvl1pPr marL="0" indent="0" algn="l" rtl="0" eaLnBrk="1" latinLnBrk="0" hangingPunct="1">
              <a:spcBef>
                <a:spcPts val="700"/>
              </a:spcBef>
              <a:buClr>
                <a:schemeClr val="accent2"/>
              </a:buClr>
              <a:buSzPct val="60000"/>
              <a:buFont typeface="Wingdings"/>
              <a:buNone/>
              <a:defRPr kumimoji="0" sz="2800" kern="1200">
                <a:solidFill>
                  <a:schemeClr val="tx2"/>
                </a:solidFill>
                <a:latin typeface="+mn-lt"/>
                <a:ea typeface="+mn-ea"/>
                <a:cs typeface="+mn-cs"/>
              </a:defRPr>
            </a:lvl1pPr>
            <a:lvl2pPr marL="640080" indent="-274320" algn="l" rtl="0" eaLnBrk="1" latinLnBrk="0" hangingPunct="1">
              <a:spcBef>
                <a:spcPts val="550"/>
              </a:spcBef>
              <a:buClr>
                <a:schemeClr val="accent1"/>
              </a:buClr>
              <a:buSzPct val="70000"/>
              <a:buFont typeface="Wingdings 2"/>
              <a:buNone/>
              <a:defRPr kumimoji="0" sz="1800" kern="1200">
                <a:solidFill>
                  <a:schemeClr val="tx1">
                    <a:tint val="75000"/>
                  </a:schemeClr>
                </a:solidFill>
                <a:latin typeface="+mn-lt"/>
                <a:ea typeface="+mn-ea"/>
                <a:cs typeface="+mn-cs"/>
              </a:defRPr>
            </a:lvl2pPr>
            <a:lvl3pPr marL="914400" indent="-228600" algn="l" rtl="0" eaLnBrk="1" latinLnBrk="0" hangingPunct="1">
              <a:spcBef>
                <a:spcPts val="500"/>
              </a:spcBef>
              <a:buClr>
                <a:schemeClr val="accent2"/>
              </a:buClr>
              <a:buSzPct val="75000"/>
              <a:buFont typeface="Wingdings"/>
              <a:buNone/>
              <a:defRPr kumimoji="0" sz="1600" kern="1200">
                <a:solidFill>
                  <a:schemeClr val="tx1">
                    <a:tint val="75000"/>
                  </a:schemeClr>
                </a:solidFill>
                <a:latin typeface="+mn-lt"/>
                <a:ea typeface="+mn-ea"/>
                <a:cs typeface="+mn-cs"/>
              </a:defRPr>
            </a:lvl3pPr>
            <a:lvl4pPr marL="1371600" indent="-228600" algn="l" rtl="0" eaLnBrk="1" latinLnBrk="0" hangingPunct="1">
              <a:spcBef>
                <a:spcPts val="400"/>
              </a:spcBef>
              <a:buClr>
                <a:schemeClr val="accent3"/>
              </a:buClr>
              <a:buSzPct val="75000"/>
              <a:buFont typeface="Wingdings"/>
              <a:buNone/>
              <a:defRPr kumimoji="0" sz="1400" kern="1200">
                <a:solidFill>
                  <a:schemeClr val="tx1">
                    <a:tint val="75000"/>
                  </a:schemeClr>
                </a:solidFill>
                <a:latin typeface="+mn-lt"/>
                <a:ea typeface="+mn-ea"/>
                <a:cs typeface="+mn-cs"/>
              </a:defRPr>
            </a:lvl4pPr>
            <a:lvl5pPr marL="1828800" indent="-228600" algn="l" rtl="0" eaLnBrk="1" latinLnBrk="0" hangingPunct="1">
              <a:spcBef>
                <a:spcPts val="400"/>
              </a:spcBef>
              <a:buClr>
                <a:schemeClr val="accent4"/>
              </a:buClr>
              <a:buSzPct val="65000"/>
              <a:buFont typeface="Wingdings"/>
              <a:buNone/>
              <a:defRPr kumimoji="0" sz="1400" kern="1200">
                <a:solidFill>
                  <a:schemeClr val="tx1">
                    <a:tint val="75000"/>
                  </a:schemeClr>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defTabSz="914400"/>
            <a:r>
              <a:rPr lang="en-US" sz="2400" dirty="0">
                <a:solidFill>
                  <a:schemeClr val="tx1"/>
                </a:solidFill>
              </a:rPr>
              <a:t>1. Add as an “Observer” in Canvas, but specify which module/materials to focus on for the class session.</a:t>
            </a:r>
          </a:p>
          <a:p>
            <a:pPr defTabSz="914400"/>
            <a:r>
              <a:rPr lang="en-US" sz="2400" dirty="0">
                <a:solidFill>
                  <a:schemeClr val="tx1"/>
                </a:solidFill>
              </a:rPr>
              <a:t>2. Google drive or Dropbox </a:t>
            </a:r>
          </a:p>
          <a:p>
            <a:pPr algn="ctr" defTabSz="914400"/>
            <a:endParaRPr lang="en-US" sz="2400" dirty="0">
              <a:solidFill>
                <a:schemeClr val="tx1"/>
              </a:solidFill>
            </a:endParaRPr>
          </a:p>
        </p:txBody>
      </p:sp>
      <p:pic>
        <p:nvPicPr>
          <p:cNvPr id="2" name="Picture 1" descr="Screenshot of someone changing an email address to observer">
            <a:extLst>
              <a:ext uri="{FF2B5EF4-FFF2-40B4-BE49-F238E27FC236}">
                <a16:creationId xmlns:a16="http://schemas.microsoft.com/office/drawing/2014/main" id="{7D91EACD-8F2C-4F96-B941-BF730D4CC4FA}"/>
              </a:ext>
            </a:extLst>
          </p:cNvPr>
          <p:cNvPicPr>
            <a:picLocks noChangeAspect="1"/>
          </p:cNvPicPr>
          <p:nvPr/>
        </p:nvPicPr>
        <p:blipFill>
          <a:blip r:embed="rId2"/>
          <a:stretch>
            <a:fillRect/>
          </a:stretch>
        </p:blipFill>
        <p:spPr>
          <a:xfrm>
            <a:off x="4423145" y="1628553"/>
            <a:ext cx="4572000" cy="4343400"/>
          </a:xfrm>
          <a:prstGeom prst="rect">
            <a:avLst/>
          </a:prstGeom>
        </p:spPr>
      </p:pic>
      <p:pic>
        <p:nvPicPr>
          <p:cNvPr id="3" name="Picture 2" descr="Picture of search results in Google Drive">
            <a:extLst>
              <a:ext uri="{FF2B5EF4-FFF2-40B4-BE49-F238E27FC236}">
                <a16:creationId xmlns:a16="http://schemas.microsoft.com/office/drawing/2014/main" id="{851A8DAF-E398-4BE8-83AC-215678603D28}"/>
              </a:ext>
            </a:extLst>
          </p:cNvPr>
          <p:cNvPicPr>
            <a:picLocks noChangeAspect="1"/>
          </p:cNvPicPr>
          <p:nvPr/>
        </p:nvPicPr>
        <p:blipFill>
          <a:blip r:embed="rId3"/>
          <a:stretch>
            <a:fillRect/>
          </a:stretch>
        </p:blipFill>
        <p:spPr>
          <a:xfrm>
            <a:off x="935665" y="3791394"/>
            <a:ext cx="2157079" cy="2876106"/>
          </a:xfrm>
          <a:prstGeom prst="rect">
            <a:avLst/>
          </a:prstGeom>
        </p:spPr>
      </p:pic>
    </p:spTree>
    <p:extLst>
      <p:ext uri="{BB962C8B-B14F-4D97-AF65-F5344CB8AC3E}">
        <p14:creationId xmlns:p14="http://schemas.microsoft.com/office/powerpoint/2010/main" val="171675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Median.thmx</Template>
  <TotalTime>4665</TotalTime>
  <Words>693</Words>
  <Application>Microsoft Office PowerPoint</Application>
  <PresentationFormat>On-screen Show (4:3)</PresentationFormat>
  <Paragraphs>106</Paragraphs>
  <Slides>18</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Times New Roman</vt:lpstr>
      <vt:lpstr>Tw Cen MT</vt:lpstr>
      <vt:lpstr>Wingdings</vt:lpstr>
      <vt:lpstr>Wingdings 2</vt:lpstr>
      <vt:lpstr>Median</vt:lpstr>
      <vt:lpstr>Peer Observations of teaching during covid-19</vt:lpstr>
      <vt:lpstr>Effect of Covid-19 on Teaching</vt:lpstr>
      <vt:lpstr> Resolution Regarding Evaluation of Teaching Performance and RTP Review During the COVID-19 Emergency (04/16/20) </vt:lpstr>
      <vt:lpstr>Recommendations for Peer Observations this Year</vt:lpstr>
      <vt:lpstr>Sources of Evidence for Teaching Effectiveness</vt:lpstr>
      <vt:lpstr>Examples of Professional Development</vt:lpstr>
      <vt:lpstr>Remote peer observations(?)</vt:lpstr>
      <vt:lpstr>Broaden Scope of Observation</vt:lpstr>
      <vt:lpstr> Options for Sharing Course Materials </vt:lpstr>
      <vt:lpstr>1. Syllabus and Course Design</vt:lpstr>
      <vt:lpstr>Hallmarks of excellent syllabi</vt:lpstr>
      <vt:lpstr>Reviewing a Syllabus </vt:lpstr>
      <vt:lpstr>2. Measures of student learning</vt:lpstr>
      <vt:lpstr>Hallmarks of effective measures of learning</vt:lpstr>
      <vt:lpstr>Reviewing measures of learning</vt:lpstr>
      <vt:lpstr>3. Observing remote “class sessions”</vt:lpstr>
      <vt:lpstr>Suggestions for observing remotely</vt:lpstr>
      <vt:lpstr>Peer Observations of teaching during covid-19</vt:lpstr>
    </vt:vector>
  </TitlesOfParts>
  <Company>Sonoma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Waiting Game: A new perspective on the bystander effect</dc:title>
  <dc:creator>Sarah Eagan</dc:creator>
  <cp:lastModifiedBy>Alex Ghalamkar</cp:lastModifiedBy>
  <cp:revision>203</cp:revision>
  <dcterms:created xsi:type="dcterms:W3CDTF">2013-11-13T16:25:19Z</dcterms:created>
  <dcterms:modified xsi:type="dcterms:W3CDTF">2020-09-18T16:38:35Z</dcterms:modified>
</cp:coreProperties>
</file>